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9"/>
  </p:notesMasterIdLst>
  <p:sldIdLst>
    <p:sldId id="256" r:id="rId2"/>
    <p:sldId id="288" r:id="rId3"/>
    <p:sldId id="299" r:id="rId4"/>
    <p:sldId id="289" r:id="rId5"/>
    <p:sldId id="290" r:id="rId6"/>
    <p:sldId id="303" r:id="rId7"/>
    <p:sldId id="314" r:id="rId8"/>
    <p:sldId id="304" r:id="rId9"/>
    <p:sldId id="306" r:id="rId10"/>
    <p:sldId id="307" r:id="rId11"/>
    <p:sldId id="308" r:id="rId12"/>
    <p:sldId id="286" r:id="rId13"/>
    <p:sldId id="257" r:id="rId14"/>
    <p:sldId id="285" r:id="rId15"/>
    <p:sldId id="259" r:id="rId16"/>
    <p:sldId id="260" r:id="rId17"/>
    <p:sldId id="262" r:id="rId18"/>
    <p:sldId id="263" r:id="rId19"/>
    <p:sldId id="264" r:id="rId20"/>
    <p:sldId id="268" r:id="rId21"/>
    <p:sldId id="267" r:id="rId22"/>
    <p:sldId id="270" r:id="rId23"/>
    <p:sldId id="269" r:id="rId24"/>
    <p:sldId id="271" r:id="rId25"/>
    <p:sldId id="272" r:id="rId26"/>
    <p:sldId id="273" r:id="rId27"/>
    <p:sldId id="274" r:id="rId28"/>
    <p:sldId id="287" r:id="rId29"/>
    <p:sldId id="275" r:id="rId30"/>
    <p:sldId id="276" r:id="rId31"/>
    <p:sldId id="277" r:id="rId32"/>
    <p:sldId id="278" r:id="rId33"/>
    <p:sldId id="279" r:id="rId34"/>
    <p:sldId id="280" r:id="rId35"/>
    <p:sldId id="281" r:id="rId36"/>
    <p:sldId id="282" r:id="rId37"/>
    <p:sldId id="283" r:id="rId38"/>
    <p:sldId id="284" r:id="rId39"/>
    <p:sldId id="317" r:id="rId40"/>
    <p:sldId id="315" r:id="rId41"/>
    <p:sldId id="316" r:id="rId42"/>
    <p:sldId id="318" r:id="rId43"/>
    <p:sldId id="319" r:id="rId44"/>
    <p:sldId id="321" r:id="rId45"/>
    <p:sldId id="322" r:id="rId46"/>
    <p:sldId id="323" r:id="rId47"/>
    <p:sldId id="324" r:id="rId48"/>
    <p:sldId id="325" r:id="rId49"/>
    <p:sldId id="326" r:id="rId50"/>
    <p:sldId id="327" r:id="rId51"/>
    <p:sldId id="328" r:id="rId52"/>
    <p:sldId id="334" r:id="rId53"/>
    <p:sldId id="329" r:id="rId54"/>
    <p:sldId id="330" r:id="rId55"/>
    <p:sldId id="331" r:id="rId56"/>
    <p:sldId id="332" r:id="rId57"/>
    <p:sldId id="345" r:id="rId58"/>
    <p:sldId id="335" r:id="rId59"/>
    <p:sldId id="336" r:id="rId60"/>
    <p:sldId id="337" r:id="rId61"/>
    <p:sldId id="338" r:id="rId62"/>
    <p:sldId id="339" r:id="rId63"/>
    <p:sldId id="340" r:id="rId64"/>
    <p:sldId id="341" r:id="rId65"/>
    <p:sldId id="342" r:id="rId66"/>
    <p:sldId id="343" r:id="rId67"/>
    <p:sldId id="346" r:id="rId68"/>
    <p:sldId id="347" r:id="rId69"/>
    <p:sldId id="348" r:id="rId70"/>
    <p:sldId id="349" r:id="rId71"/>
    <p:sldId id="350" r:id="rId72"/>
    <p:sldId id="351" r:id="rId73"/>
    <p:sldId id="352" r:id="rId74"/>
    <p:sldId id="353" r:id="rId75"/>
    <p:sldId id="354" r:id="rId76"/>
    <p:sldId id="355" r:id="rId77"/>
    <p:sldId id="356" r:id="rId78"/>
    <p:sldId id="357" r:id="rId79"/>
    <p:sldId id="358" r:id="rId80"/>
    <p:sldId id="359" r:id="rId81"/>
    <p:sldId id="360" r:id="rId82"/>
    <p:sldId id="361" r:id="rId83"/>
    <p:sldId id="313" r:id="rId84"/>
    <p:sldId id="312" r:id="rId85"/>
    <p:sldId id="295" r:id="rId86"/>
    <p:sldId id="311" r:id="rId87"/>
    <p:sldId id="296" r:id="rId8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97F06E-B209-44D6-BC9D-620CD44A4DDE}" type="doc">
      <dgm:prSet loTypeId="urn:microsoft.com/office/officeart/2005/8/layout/hierarchy2" loCatId="hierarchy" qsTypeId="urn:microsoft.com/office/officeart/2005/8/quickstyle/3d1" qsCatId="3D" csTypeId="urn:microsoft.com/office/officeart/2005/8/colors/colorful3" csCatId="colorful" phldr="1"/>
      <dgm:spPr/>
      <dgm:t>
        <a:bodyPr/>
        <a:lstStyle/>
        <a:p>
          <a:endParaRPr lang="tr-TR"/>
        </a:p>
      </dgm:t>
    </dgm:pt>
    <dgm:pt modelId="{B948E1E1-C516-4317-ACF7-2CB02EA54CE2}">
      <dgm:prSet phldrT="[Metin]"/>
      <dgm:spPr/>
      <dgm:t>
        <a:bodyPr/>
        <a:lstStyle/>
        <a:p>
          <a:r>
            <a:rPr lang="tr-TR" dirty="0" smtClean="0"/>
            <a:t>8. Sınıf	</a:t>
          </a:r>
          <a:endParaRPr lang="tr-TR" dirty="0"/>
        </a:p>
      </dgm:t>
    </dgm:pt>
    <dgm:pt modelId="{279D4A1C-FCED-459C-89E9-6B1F7A081AF5}" type="parTrans" cxnId="{1D5B411B-88FE-44A1-8727-5ABD71F3E503}">
      <dgm:prSet/>
      <dgm:spPr/>
      <dgm:t>
        <a:bodyPr/>
        <a:lstStyle/>
        <a:p>
          <a:endParaRPr lang="tr-TR"/>
        </a:p>
      </dgm:t>
    </dgm:pt>
    <dgm:pt modelId="{E06A53B5-AF6E-488F-AFC3-3D60CB628F42}" type="sibTrans" cxnId="{1D5B411B-88FE-44A1-8727-5ABD71F3E503}">
      <dgm:prSet/>
      <dgm:spPr/>
      <dgm:t>
        <a:bodyPr/>
        <a:lstStyle/>
        <a:p>
          <a:endParaRPr lang="tr-TR"/>
        </a:p>
      </dgm:t>
    </dgm:pt>
    <dgm:pt modelId="{AC8F3683-1E53-454A-8A13-5490553110B0}">
      <dgm:prSet phldrT="[Metin]"/>
      <dgm:spPr/>
      <dgm:t>
        <a:bodyPr/>
        <a:lstStyle/>
        <a:p>
          <a:r>
            <a:rPr lang="tr-TR" dirty="0" smtClean="0"/>
            <a:t>Merkezi sınav</a:t>
          </a:r>
          <a:endParaRPr lang="tr-TR" dirty="0"/>
        </a:p>
      </dgm:t>
    </dgm:pt>
    <dgm:pt modelId="{FEF46B1F-A49D-496E-8A59-9100D4AD8237}" type="parTrans" cxnId="{BE577196-9A45-407D-BFE1-8D9C7993995C}">
      <dgm:prSet/>
      <dgm:spPr/>
      <dgm:t>
        <a:bodyPr/>
        <a:lstStyle/>
        <a:p>
          <a:endParaRPr lang="tr-TR"/>
        </a:p>
      </dgm:t>
    </dgm:pt>
    <dgm:pt modelId="{492DEE01-2A44-4ED4-8FEC-4EDC60F597F0}" type="sibTrans" cxnId="{BE577196-9A45-407D-BFE1-8D9C7993995C}">
      <dgm:prSet/>
      <dgm:spPr/>
      <dgm:t>
        <a:bodyPr/>
        <a:lstStyle/>
        <a:p>
          <a:endParaRPr lang="tr-TR"/>
        </a:p>
      </dgm:t>
    </dgm:pt>
    <dgm:pt modelId="{CF35B6DF-71F4-44F5-8398-6F222709C4BE}">
      <dgm:prSet phldrT="[Metin]"/>
      <dgm:spPr/>
      <dgm:t>
        <a:bodyPr/>
        <a:lstStyle/>
        <a:p>
          <a:r>
            <a:rPr lang="tr-TR" dirty="0" smtClean="0"/>
            <a:t>Anadolu teknik programı</a:t>
          </a:r>
          <a:endParaRPr lang="tr-TR" dirty="0"/>
        </a:p>
      </dgm:t>
    </dgm:pt>
    <dgm:pt modelId="{B65D78A4-0748-42A6-A80A-477483AB9062}" type="parTrans" cxnId="{1F4773F6-8005-4C54-B00B-3171FE2A41CF}">
      <dgm:prSet/>
      <dgm:spPr/>
      <dgm:t>
        <a:bodyPr/>
        <a:lstStyle/>
        <a:p>
          <a:endParaRPr lang="tr-TR"/>
        </a:p>
      </dgm:t>
    </dgm:pt>
    <dgm:pt modelId="{E37F7292-6410-4F25-BA2D-073016CBDED2}" type="sibTrans" cxnId="{1F4773F6-8005-4C54-B00B-3171FE2A41CF}">
      <dgm:prSet/>
      <dgm:spPr/>
      <dgm:t>
        <a:bodyPr/>
        <a:lstStyle/>
        <a:p>
          <a:endParaRPr lang="tr-TR"/>
        </a:p>
      </dgm:t>
    </dgm:pt>
    <dgm:pt modelId="{68F43ED9-5B1A-4C5E-80D1-6D584B90AE05}">
      <dgm:prSet phldrT="[Metin]"/>
      <dgm:spPr/>
      <dgm:t>
        <a:bodyPr/>
        <a:lstStyle/>
        <a:p>
          <a:r>
            <a:rPr lang="tr-TR" dirty="0" smtClean="0"/>
            <a:t>Mahalli Yerleştirme</a:t>
          </a:r>
          <a:endParaRPr lang="tr-TR" dirty="0"/>
        </a:p>
      </dgm:t>
    </dgm:pt>
    <dgm:pt modelId="{3744B027-51CC-40FF-B874-084CD55F7FB1}" type="parTrans" cxnId="{BD196AFC-71F9-40D8-B2D8-E6ED5252EE97}">
      <dgm:prSet/>
      <dgm:spPr/>
      <dgm:t>
        <a:bodyPr/>
        <a:lstStyle/>
        <a:p>
          <a:endParaRPr lang="tr-TR"/>
        </a:p>
      </dgm:t>
    </dgm:pt>
    <dgm:pt modelId="{5E50CB48-C0A3-4E5A-B181-8EB64D1F6787}" type="sibTrans" cxnId="{BD196AFC-71F9-40D8-B2D8-E6ED5252EE97}">
      <dgm:prSet/>
      <dgm:spPr/>
      <dgm:t>
        <a:bodyPr/>
        <a:lstStyle/>
        <a:p>
          <a:endParaRPr lang="tr-TR"/>
        </a:p>
      </dgm:t>
    </dgm:pt>
    <dgm:pt modelId="{C447D573-8533-47E7-A54B-6E534BB392DA}">
      <dgm:prSet phldrT="[Metin]"/>
      <dgm:spPr/>
      <dgm:t>
        <a:bodyPr/>
        <a:lstStyle/>
        <a:p>
          <a:r>
            <a:rPr lang="tr-TR" dirty="0" smtClean="0"/>
            <a:t>Anadolu meslek programı</a:t>
          </a:r>
          <a:endParaRPr lang="tr-TR" dirty="0"/>
        </a:p>
      </dgm:t>
    </dgm:pt>
    <dgm:pt modelId="{1D41904C-0204-4347-9207-F8D2B2447CEA}" type="parTrans" cxnId="{579414E2-9AA0-459D-B9A2-FE2F55C0634C}">
      <dgm:prSet/>
      <dgm:spPr/>
      <dgm:t>
        <a:bodyPr/>
        <a:lstStyle/>
        <a:p>
          <a:endParaRPr lang="tr-TR"/>
        </a:p>
      </dgm:t>
    </dgm:pt>
    <dgm:pt modelId="{8BF8CB4F-36F7-4FD5-B7AD-1E919FCEC003}" type="sibTrans" cxnId="{579414E2-9AA0-459D-B9A2-FE2F55C0634C}">
      <dgm:prSet/>
      <dgm:spPr/>
      <dgm:t>
        <a:bodyPr/>
        <a:lstStyle/>
        <a:p>
          <a:endParaRPr lang="tr-TR"/>
        </a:p>
      </dgm:t>
    </dgm:pt>
    <dgm:pt modelId="{B3404CEF-7EE2-4E5F-99B0-9E877C2B8B7F}">
      <dgm:prSet phldrT="[Metin]"/>
      <dgm:spPr/>
      <dgm:t>
        <a:bodyPr/>
        <a:lstStyle/>
        <a:p>
          <a:r>
            <a:rPr lang="tr-TR" dirty="0" smtClean="0"/>
            <a:t>Mesleki eğitim merkezi programı</a:t>
          </a:r>
          <a:endParaRPr lang="tr-TR" dirty="0"/>
        </a:p>
      </dgm:t>
    </dgm:pt>
    <dgm:pt modelId="{02AB72EC-2130-4E88-909C-1BD939E72695}" type="parTrans" cxnId="{32AFD39F-AE14-441D-BBF2-D47275AD69C8}">
      <dgm:prSet/>
      <dgm:spPr/>
      <dgm:t>
        <a:bodyPr/>
        <a:lstStyle/>
        <a:p>
          <a:endParaRPr lang="tr-TR"/>
        </a:p>
      </dgm:t>
    </dgm:pt>
    <dgm:pt modelId="{F5654A7E-F605-4B63-8E63-D3A2272D0D58}" type="sibTrans" cxnId="{32AFD39F-AE14-441D-BBF2-D47275AD69C8}">
      <dgm:prSet/>
      <dgm:spPr/>
      <dgm:t>
        <a:bodyPr/>
        <a:lstStyle/>
        <a:p>
          <a:endParaRPr lang="tr-TR"/>
        </a:p>
      </dgm:t>
    </dgm:pt>
    <dgm:pt modelId="{D9D264E6-F1FA-4EE4-99EE-EE016FE766E6}" type="pres">
      <dgm:prSet presAssocID="{5497F06E-B209-44D6-BC9D-620CD44A4DDE}" presName="diagram" presStyleCnt="0">
        <dgm:presLayoutVars>
          <dgm:chPref val="1"/>
          <dgm:dir/>
          <dgm:animOne val="branch"/>
          <dgm:animLvl val="lvl"/>
          <dgm:resizeHandles val="exact"/>
        </dgm:presLayoutVars>
      </dgm:prSet>
      <dgm:spPr/>
      <dgm:t>
        <a:bodyPr/>
        <a:lstStyle/>
        <a:p>
          <a:endParaRPr lang="tr-TR"/>
        </a:p>
      </dgm:t>
    </dgm:pt>
    <dgm:pt modelId="{053DB141-AFDA-4B3F-8571-C7A918345C0D}" type="pres">
      <dgm:prSet presAssocID="{B948E1E1-C516-4317-ACF7-2CB02EA54CE2}" presName="root1" presStyleCnt="0"/>
      <dgm:spPr/>
    </dgm:pt>
    <dgm:pt modelId="{ABB936A7-76BC-4EAF-BC77-1F9B256CB369}" type="pres">
      <dgm:prSet presAssocID="{B948E1E1-C516-4317-ACF7-2CB02EA54CE2}" presName="LevelOneTextNode" presStyleLbl="node0" presStyleIdx="0" presStyleCnt="1">
        <dgm:presLayoutVars>
          <dgm:chPref val="3"/>
        </dgm:presLayoutVars>
      </dgm:prSet>
      <dgm:spPr/>
      <dgm:t>
        <a:bodyPr/>
        <a:lstStyle/>
        <a:p>
          <a:endParaRPr lang="tr-TR"/>
        </a:p>
      </dgm:t>
    </dgm:pt>
    <dgm:pt modelId="{0853222E-993C-48EC-8D30-6BB13A716C73}" type="pres">
      <dgm:prSet presAssocID="{B948E1E1-C516-4317-ACF7-2CB02EA54CE2}" presName="level2hierChild" presStyleCnt="0"/>
      <dgm:spPr/>
    </dgm:pt>
    <dgm:pt modelId="{B40CACAF-5D02-4E42-9A00-2107B9771FFD}" type="pres">
      <dgm:prSet presAssocID="{FEF46B1F-A49D-496E-8A59-9100D4AD8237}" presName="conn2-1" presStyleLbl="parChTrans1D2" presStyleIdx="0" presStyleCnt="2"/>
      <dgm:spPr/>
      <dgm:t>
        <a:bodyPr/>
        <a:lstStyle/>
        <a:p>
          <a:endParaRPr lang="tr-TR"/>
        </a:p>
      </dgm:t>
    </dgm:pt>
    <dgm:pt modelId="{2B1FA5C2-CB5A-45BD-8402-DCB8A2099FC3}" type="pres">
      <dgm:prSet presAssocID="{FEF46B1F-A49D-496E-8A59-9100D4AD8237}" presName="connTx" presStyleLbl="parChTrans1D2" presStyleIdx="0" presStyleCnt="2"/>
      <dgm:spPr/>
      <dgm:t>
        <a:bodyPr/>
        <a:lstStyle/>
        <a:p>
          <a:endParaRPr lang="tr-TR"/>
        </a:p>
      </dgm:t>
    </dgm:pt>
    <dgm:pt modelId="{55F3B912-2E80-4692-9B33-527D985ACADD}" type="pres">
      <dgm:prSet presAssocID="{AC8F3683-1E53-454A-8A13-5490553110B0}" presName="root2" presStyleCnt="0"/>
      <dgm:spPr/>
    </dgm:pt>
    <dgm:pt modelId="{CFC9F212-0618-4EA6-9AD4-DB5D51E56CF7}" type="pres">
      <dgm:prSet presAssocID="{AC8F3683-1E53-454A-8A13-5490553110B0}" presName="LevelTwoTextNode" presStyleLbl="node2" presStyleIdx="0" presStyleCnt="2">
        <dgm:presLayoutVars>
          <dgm:chPref val="3"/>
        </dgm:presLayoutVars>
      </dgm:prSet>
      <dgm:spPr/>
      <dgm:t>
        <a:bodyPr/>
        <a:lstStyle/>
        <a:p>
          <a:endParaRPr lang="tr-TR"/>
        </a:p>
      </dgm:t>
    </dgm:pt>
    <dgm:pt modelId="{A864ECEB-F25E-4573-A1B2-066EF77F8F65}" type="pres">
      <dgm:prSet presAssocID="{AC8F3683-1E53-454A-8A13-5490553110B0}" presName="level3hierChild" presStyleCnt="0"/>
      <dgm:spPr/>
    </dgm:pt>
    <dgm:pt modelId="{076866B8-8C0E-4C0F-B5B7-9A34A27E2322}" type="pres">
      <dgm:prSet presAssocID="{B65D78A4-0748-42A6-A80A-477483AB9062}" presName="conn2-1" presStyleLbl="parChTrans1D3" presStyleIdx="0" presStyleCnt="3"/>
      <dgm:spPr/>
      <dgm:t>
        <a:bodyPr/>
        <a:lstStyle/>
        <a:p>
          <a:endParaRPr lang="tr-TR"/>
        </a:p>
      </dgm:t>
    </dgm:pt>
    <dgm:pt modelId="{F3E62EBC-C96A-468A-88EF-FB120345BDC7}" type="pres">
      <dgm:prSet presAssocID="{B65D78A4-0748-42A6-A80A-477483AB9062}" presName="connTx" presStyleLbl="parChTrans1D3" presStyleIdx="0" presStyleCnt="3"/>
      <dgm:spPr/>
      <dgm:t>
        <a:bodyPr/>
        <a:lstStyle/>
        <a:p>
          <a:endParaRPr lang="tr-TR"/>
        </a:p>
      </dgm:t>
    </dgm:pt>
    <dgm:pt modelId="{8B8EDA40-7AAC-487D-AEF8-C630550152E1}" type="pres">
      <dgm:prSet presAssocID="{CF35B6DF-71F4-44F5-8398-6F222709C4BE}" presName="root2" presStyleCnt="0"/>
      <dgm:spPr/>
    </dgm:pt>
    <dgm:pt modelId="{FAE274D9-F0D7-495C-8B0C-EC8E2EB5264E}" type="pres">
      <dgm:prSet presAssocID="{CF35B6DF-71F4-44F5-8398-6F222709C4BE}" presName="LevelTwoTextNode" presStyleLbl="node3" presStyleIdx="0" presStyleCnt="3">
        <dgm:presLayoutVars>
          <dgm:chPref val="3"/>
        </dgm:presLayoutVars>
      </dgm:prSet>
      <dgm:spPr/>
      <dgm:t>
        <a:bodyPr/>
        <a:lstStyle/>
        <a:p>
          <a:endParaRPr lang="tr-TR"/>
        </a:p>
      </dgm:t>
    </dgm:pt>
    <dgm:pt modelId="{DB94D4A9-E31F-444B-8FFD-37A0B17149CB}" type="pres">
      <dgm:prSet presAssocID="{CF35B6DF-71F4-44F5-8398-6F222709C4BE}" presName="level3hierChild" presStyleCnt="0"/>
      <dgm:spPr/>
    </dgm:pt>
    <dgm:pt modelId="{D15441CE-FF78-46FF-9AC2-0003898D3D44}" type="pres">
      <dgm:prSet presAssocID="{3744B027-51CC-40FF-B874-084CD55F7FB1}" presName="conn2-1" presStyleLbl="parChTrans1D2" presStyleIdx="1" presStyleCnt="2"/>
      <dgm:spPr/>
      <dgm:t>
        <a:bodyPr/>
        <a:lstStyle/>
        <a:p>
          <a:endParaRPr lang="tr-TR"/>
        </a:p>
      </dgm:t>
    </dgm:pt>
    <dgm:pt modelId="{02856176-468B-4079-B04D-D714CD10E310}" type="pres">
      <dgm:prSet presAssocID="{3744B027-51CC-40FF-B874-084CD55F7FB1}" presName="connTx" presStyleLbl="parChTrans1D2" presStyleIdx="1" presStyleCnt="2"/>
      <dgm:spPr/>
      <dgm:t>
        <a:bodyPr/>
        <a:lstStyle/>
        <a:p>
          <a:endParaRPr lang="tr-TR"/>
        </a:p>
      </dgm:t>
    </dgm:pt>
    <dgm:pt modelId="{97E5267E-AFF8-43CD-BA64-DEE3525A789B}" type="pres">
      <dgm:prSet presAssocID="{68F43ED9-5B1A-4C5E-80D1-6D584B90AE05}" presName="root2" presStyleCnt="0"/>
      <dgm:spPr/>
    </dgm:pt>
    <dgm:pt modelId="{CED97FE7-2414-454E-8ACF-457884326C7E}" type="pres">
      <dgm:prSet presAssocID="{68F43ED9-5B1A-4C5E-80D1-6D584B90AE05}" presName="LevelTwoTextNode" presStyleLbl="node2" presStyleIdx="1" presStyleCnt="2">
        <dgm:presLayoutVars>
          <dgm:chPref val="3"/>
        </dgm:presLayoutVars>
      </dgm:prSet>
      <dgm:spPr/>
      <dgm:t>
        <a:bodyPr/>
        <a:lstStyle/>
        <a:p>
          <a:endParaRPr lang="tr-TR"/>
        </a:p>
      </dgm:t>
    </dgm:pt>
    <dgm:pt modelId="{36287ED0-4549-43FC-BB9F-E4E259DA4C96}" type="pres">
      <dgm:prSet presAssocID="{68F43ED9-5B1A-4C5E-80D1-6D584B90AE05}" presName="level3hierChild" presStyleCnt="0"/>
      <dgm:spPr/>
    </dgm:pt>
    <dgm:pt modelId="{64B84292-4E59-45ED-882C-1896324085AD}" type="pres">
      <dgm:prSet presAssocID="{1D41904C-0204-4347-9207-F8D2B2447CEA}" presName="conn2-1" presStyleLbl="parChTrans1D3" presStyleIdx="1" presStyleCnt="3"/>
      <dgm:spPr/>
      <dgm:t>
        <a:bodyPr/>
        <a:lstStyle/>
        <a:p>
          <a:endParaRPr lang="tr-TR"/>
        </a:p>
      </dgm:t>
    </dgm:pt>
    <dgm:pt modelId="{F69A07A1-3F84-4819-9F81-F29B30AFE43B}" type="pres">
      <dgm:prSet presAssocID="{1D41904C-0204-4347-9207-F8D2B2447CEA}" presName="connTx" presStyleLbl="parChTrans1D3" presStyleIdx="1" presStyleCnt="3"/>
      <dgm:spPr/>
      <dgm:t>
        <a:bodyPr/>
        <a:lstStyle/>
        <a:p>
          <a:endParaRPr lang="tr-TR"/>
        </a:p>
      </dgm:t>
    </dgm:pt>
    <dgm:pt modelId="{29E59516-8902-4C51-A80A-74218AD7FA8E}" type="pres">
      <dgm:prSet presAssocID="{C447D573-8533-47E7-A54B-6E534BB392DA}" presName="root2" presStyleCnt="0"/>
      <dgm:spPr/>
    </dgm:pt>
    <dgm:pt modelId="{A6AD5D28-13C2-4C61-B69E-957127C0C2C2}" type="pres">
      <dgm:prSet presAssocID="{C447D573-8533-47E7-A54B-6E534BB392DA}" presName="LevelTwoTextNode" presStyleLbl="node3" presStyleIdx="1" presStyleCnt="3">
        <dgm:presLayoutVars>
          <dgm:chPref val="3"/>
        </dgm:presLayoutVars>
      </dgm:prSet>
      <dgm:spPr/>
      <dgm:t>
        <a:bodyPr/>
        <a:lstStyle/>
        <a:p>
          <a:endParaRPr lang="tr-TR"/>
        </a:p>
      </dgm:t>
    </dgm:pt>
    <dgm:pt modelId="{FEA6F7CF-F5F8-4032-9ADE-0BDB81A9624F}" type="pres">
      <dgm:prSet presAssocID="{C447D573-8533-47E7-A54B-6E534BB392DA}" presName="level3hierChild" presStyleCnt="0"/>
      <dgm:spPr/>
    </dgm:pt>
    <dgm:pt modelId="{8EDBEAB9-4869-48AC-BF3F-CD66020464C8}" type="pres">
      <dgm:prSet presAssocID="{02AB72EC-2130-4E88-909C-1BD939E72695}" presName="conn2-1" presStyleLbl="parChTrans1D3" presStyleIdx="2" presStyleCnt="3"/>
      <dgm:spPr/>
      <dgm:t>
        <a:bodyPr/>
        <a:lstStyle/>
        <a:p>
          <a:endParaRPr lang="tr-TR"/>
        </a:p>
      </dgm:t>
    </dgm:pt>
    <dgm:pt modelId="{BF097015-9911-4BC5-AB78-24921C845CE5}" type="pres">
      <dgm:prSet presAssocID="{02AB72EC-2130-4E88-909C-1BD939E72695}" presName="connTx" presStyleLbl="parChTrans1D3" presStyleIdx="2" presStyleCnt="3"/>
      <dgm:spPr/>
      <dgm:t>
        <a:bodyPr/>
        <a:lstStyle/>
        <a:p>
          <a:endParaRPr lang="tr-TR"/>
        </a:p>
      </dgm:t>
    </dgm:pt>
    <dgm:pt modelId="{AD1B4BEE-91E5-4ED0-B4F4-12D6A3B229E6}" type="pres">
      <dgm:prSet presAssocID="{B3404CEF-7EE2-4E5F-99B0-9E877C2B8B7F}" presName="root2" presStyleCnt="0"/>
      <dgm:spPr/>
    </dgm:pt>
    <dgm:pt modelId="{14C71B0E-2B3D-46F9-BEDA-23501E5F81B0}" type="pres">
      <dgm:prSet presAssocID="{B3404CEF-7EE2-4E5F-99B0-9E877C2B8B7F}" presName="LevelTwoTextNode" presStyleLbl="node3" presStyleIdx="2" presStyleCnt="3">
        <dgm:presLayoutVars>
          <dgm:chPref val="3"/>
        </dgm:presLayoutVars>
      </dgm:prSet>
      <dgm:spPr/>
      <dgm:t>
        <a:bodyPr/>
        <a:lstStyle/>
        <a:p>
          <a:endParaRPr lang="tr-TR"/>
        </a:p>
      </dgm:t>
    </dgm:pt>
    <dgm:pt modelId="{EBF85C01-AA80-4802-9BBC-2BB5D9520753}" type="pres">
      <dgm:prSet presAssocID="{B3404CEF-7EE2-4E5F-99B0-9E877C2B8B7F}" presName="level3hierChild" presStyleCnt="0"/>
      <dgm:spPr/>
    </dgm:pt>
  </dgm:ptLst>
  <dgm:cxnLst>
    <dgm:cxn modelId="{43756175-3534-44F4-B29D-C2808D4CFE8D}" type="presOf" srcId="{3744B027-51CC-40FF-B874-084CD55F7FB1}" destId="{02856176-468B-4079-B04D-D714CD10E310}" srcOrd="1" destOrd="0" presId="urn:microsoft.com/office/officeart/2005/8/layout/hierarchy2"/>
    <dgm:cxn modelId="{E08AD0EC-29A3-46C3-953E-030332315BBB}" type="presOf" srcId="{B948E1E1-C516-4317-ACF7-2CB02EA54CE2}" destId="{ABB936A7-76BC-4EAF-BC77-1F9B256CB369}" srcOrd="0" destOrd="0" presId="urn:microsoft.com/office/officeart/2005/8/layout/hierarchy2"/>
    <dgm:cxn modelId="{BD196AFC-71F9-40D8-B2D8-E6ED5252EE97}" srcId="{B948E1E1-C516-4317-ACF7-2CB02EA54CE2}" destId="{68F43ED9-5B1A-4C5E-80D1-6D584B90AE05}" srcOrd="1" destOrd="0" parTransId="{3744B027-51CC-40FF-B874-084CD55F7FB1}" sibTransId="{5E50CB48-C0A3-4E5A-B181-8EB64D1F6787}"/>
    <dgm:cxn modelId="{8DDC56BC-E311-46C9-941A-E96F5D76F5EA}" type="presOf" srcId="{FEF46B1F-A49D-496E-8A59-9100D4AD8237}" destId="{B40CACAF-5D02-4E42-9A00-2107B9771FFD}" srcOrd="0" destOrd="0" presId="urn:microsoft.com/office/officeart/2005/8/layout/hierarchy2"/>
    <dgm:cxn modelId="{A6C5D5A3-518F-4B10-A92A-2D9DC2ED0677}" type="presOf" srcId="{02AB72EC-2130-4E88-909C-1BD939E72695}" destId="{8EDBEAB9-4869-48AC-BF3F-CD66020464C8}" srcOrd="0" destOrd="0" presId="urn:microsoft.com/office/officeart/2005/8/layout/hierarchy2"/>
    <dgm:cxn modelId="{7D713295-7721-472F-A7D3-98DA84A8D03D}" type="presOf" srcId="{68F43ED9-5B1A-4C5E-80D1-6D584B90AE05}" destId="{CED97FE7-2414-454E-8ACF-457884326C7E}" srcOrd="0" destOrd="0" presId="urn:microsoft.com/office/officeart/2005/8/layout/hierarchy2"/>
    <dgm:cxn modelId="{32AFD39F-AE14-441D-BBF2-D47275AD69C8}" srcId="{68F43ED9-5B1A-4C5E-80D1-6D584B90AE05}" destId="{B3404CEF-7EE2-4E5F-99B0-9E877C2B8B7F}" srcOrd="1" destOrd="0" parTransId="{02AB72EC-2130-4E88-909C-1BD939E72695}" sibTransId="{F5654A7E-F605-4B63-8E63-D3A2272D0D58}"/>
    <dgm:cxn modelId="{1D5B411B-88FE-44A1-8727-5ABD71F3E503}" srcId="{5497F06E-B209-44D6-BC9D-620CD44A4DDE}" destId="{B948E1E1-C516-4317-ACF7-2CB02EA54CE2}" srcOrd="0" destOrd="0" parTransId="{279D4A1C-FCED-459C-89E9-6B1F7A081AF5}" sibTransId="{E06A53B5-AF6E-488F-AFC3-3D60CB628F42}"/>
    <dgm:cxn modelId="{AA734E66-B988-4657-88AA-ADAA46F0C4CB}" type="presOf" srcId="{1D41904C-0204-4347-9207-F8D2B2447CEA}" destId="{64B84292-4E59-45ED-882C-1896324085AD}" srcOrd="0" destOrd="0" presId="urn:microsoft.com/office/officeart/2005/8/layout/hierarchy2"/>
    <dgm:cxn modelId="{1F4773F6-8005-4C54-B00B-3171FE2A41CF}" srcId="{AC8F3683-1E53-454A-8A13-5490553110B0}" destId="{CF35B6DF-71F4-44F5-8398-6F222709C4BE}" srcOrd="0" destOrd="0" parTransId="{B65D78A4-0748-42A6-A80A-477483AB9062}" sibTransId="{E37F7292-6410-4F25-BA2D-073016CBDED2}"/>
    <dgm:cxn modelId="{BE577196-9A45-407D-BFE1-8D9C7993995C}" srcId="{B948E1E1-C516-4317-ACF7-2CB02EA54CE2}" destId="{AC8F3683-1E53-454A-8A13-5490553110B0}" srcOrd="0" destOrd="0" parTransId="{FEF46B1F-A49D-496E-8A59-9100D4AD8237}" sibTransId="{492DEE01-2A44-4ED4-8FEC-4EDC60F597F0}"/>
    <dgm:cxn modelId="{7544B17F-D654-481E-9815-110C140C2FCF}" type="presOf" srcId="{02AB72EC-2130-4E88-909C-1BD939E72695}" destId="{BF097015-9911-4BC5-AB78-24921C845CE5}" srcOrd="1" destOrd="0" presId="urn:microsoft.com/office/officeart/2005/8/layout/hierarchy2"/>
    <dgm:cxn modelId="{1E108C24-A145-4154-B074-035D28961579}" type="presOf" srcId="{1D41904C-0204-4347-9207-F8D2B2447CEA}" destId="{F69A07A1-3F84-4819-9F81-F29B30AFE43B}" srcOrd="1" destOrd="0" presId="urn:microsoft.com/office/officeart/2005/8/layout/hierarchy2"/>
    <dgm:cxn modelId="{9B1A85E4-3D05-44D5-85EC-2AB733548D5D}" type="presOf" srcId="{C447D573-8533-47E7-A54B-6E534BB392DA}" destId="{A6AD5D28-13C2-4C61-B69E-957127C0C2C2}" srcOrd="0" destOrd="0" presId="urn:microsoft.com/office/officeart/2005/8/layout/hierarchy2"/>
    <dgm:cxn modelId="{558AEBD4-C7B6-42B5-BD04-A1C364B18D1C}" type="presOf" srcId="{3744B027-51CC-40FF-B874-084CD55F7FB1}" destId="{D15441CE-FF78-46FF-9AC2-0003898D3D44}" srcOrd="0" destOrd="0" presId="urn:microsoft.com/office/officeart/2005/8/layout/hierarchy2"/>
    <dgm:cxn modelId="{579414E2-9AA0-459D-B9A2-FE2F55C0634C}" srcId="{68F43ED9-5B1A-4C5E-80D1-6D584B90AE05}" destId="{C447D573-8533-47E7-A54B-6E534BB392DA}" srcOrd="0" destOrd="0" parTransId="{1D41904C-0204-4347-9207-F8D2B2447CEA}" sibTransId="{8BF8CB4F-36F7-4FD5-B7AD-1E919FCEC003}"/>
    <dgm:cxn modelId="{7D88F257-9AEF-457B-B1F5-49159E85427F}" type="presOf" srcId="{5497F06E-B209-44D6-BC9D-620CD44A4DDE}" destId="{D9D264E6-F1FA-4EE4-99EE-EE016FE766E6}" srcOrd="0" destOrd="0" presId="urn:microsoft.com/office/officeart/2005/8/layout/hierarchy2"/>
    <dgm:cxn modelId="{A17BAA91-060C-4F5F-9D24-169B38936C8A}" type="presOf" srcId="{B65D78A4-0748-42A6-A80A-477483AB9062}" destId="{076866B8-8C0E-4C0F-B5B7-9A34A27E2322}" srcOrd="0" destOrd="0" presId="urn:microsoft.com/office/officeart/2005/8/layout/hierarchy2"/>
    <dgm:cxn modelId="{EE8FBDC7-1F3F-498F-9FFF-9546651AAB2D}" type="presOf" srcId="{B65D78A4-0748-42A6-A80A-477483AB9062}" destId="{F3E62EBC-C96A-468A-88EF-FB120345BDC7}" srcOrd="1" destOrd="0" presId="urn:microsoft.com/office/officeart/2005/8/layout/hierarchy2"/>
    <dgm:cxn modelId="{4E24C6BD-7D82-4835-B167-8CEB268830B9}" type="presOf" srcId="{AC8F3683-1E53-454A-8A13-5490553110B0}" destId="{CFC9F212-0618-4EA6-9AD4-DB5D51E56CF7}" srcOrd="0" destOrd="0" presId="urn:microsoft.com/office/officeart/2005/8/layout/hierarchy2"/>
    <dgm:cxn modelId="{A8B4A244-7F86-43B6-B789-C2AF35A82216}" type="presOf" srcId="{B3404CEF-7EE2-4E5F-99B0-9E877C2B8B7F}" destId="{14C71B0E-2B3D-46F9-BEDA-23501E5F81B0}" srcOrd="0" destOrd="0" presId="urn:microsoft.com/office/officeart/2005/8/layout/hierarchy2"/>
    <dgm:cxn modelId="{EF11CBD7-D16D-40B8-95E3-9039E427E18F}" type="presOf" srcId="{FEF46B1F-A49D-496E-8A59-9100D4AD8237}" destId="{2B1FA5C2-CB5A-45BD-8402-DCB8A2099FC3}" srcOrd="1" destOrd="0" presId="urn:microsoft.com/office/officeart/2005/8/layout/hierarchy2"/>
    <dgm:cxn modelId="{C4F2CDF6-1991-4297-8962-2D600DD0D8F3}" type="presOf" srcId="{CF35B6DF-71F4-44F5-8398-6F222709C4BE}" destId="{FAE274D9-F0D7-495C-8B0C-EC8E2EB5264E}" srcOrd="0" destOrd="0" presId="urn:microsoft.com/office/officeart/2005/8/layout/hierarchy2"/>
    <dgm:cxn modelId="{278FDD03-B66E-4D16-B91B-8A069FD39895}" type="presParOf" srcId="{D9D264E6-F1FA-4EE4-99EE-EE016FE766E6}" destId="{053DB141-AFDA-4B3F-8571-C7A918345C0D}" srcOrd="0" destOrd="0" presId="urn:microsoft.com/office/officeart/2005/8/layout/hierarchy2"/>
    <dgm:cxn modelId="{A842E22B-6C24-4266-A1A7-261F285D060A}" type="presParOf" srcId="{053DB141-AFDA-4B3F-8571-C7A918345C0D}" destId="{ABB936A7-76BC-4EAF-BC77-1F9B256CB369}" srcOrd="0" destOrd="0" presId="urn:microsoft.com/office/officeart/2005/8/layout/hierarchy2"/>
    <dgm:cxn modelId="{63C8E4E8-A843-4F05-9AD7-EADB71E4E294}" type="presParOf" srcId="{053DB141-AFDA-4B3F-8571-C7A918345C0D}" destId="{0853222E-993C-48EC-8D30-6BB13A716C73}" srcOrd="1" destOrd="0" presId="urn:microsoft.com/office/officeart/2005/8/layout/hierarchy2"/>
    <dgm:cxn modelId="{FA595590-EE37-45A2-9B20-68A89856DC30}" type="presParOf" srcId="{0853222E-993C-48EC-8D30-6BB13A716C73}" destId="{B40CACAF-5D02-4E42-9A00-2107B9771FFD}" srcOrd="0" destOrd="0" presId="urn:microsoft.com/office/officeart/2005/8/layout/hierarchy2"/>
    <dgm:cxn modelId="{6052078C-E06F-4326-8688-E66E0D4C6679}" type="presParOf" srcId="{B40CACAF-5D02-4E42-9A00-2107B9771FFD}" destId="{2B1FA5C2-CB5A-45BD-8402-DCB8A2099FC3}" srcOrd="0" destOrd="0" presId="urn:microsoft.com/office/officeart/2005/8/layout/hierarchy2"/>
    <dgm:cxn modelId="{4CD66FE7-15AF-4F52-BE52-F1F7D9D2AF1A}" type="presParOf" srcId="{0853222E-993C-48EC-8D30-6BB13A716C73}" destId="{55F3B912-2E80-4692-9B33-527D985ACADD}" srcOrd="1" destOrd="0" presId="urn:microsoft.com/office/officeart/2005/8/layout/hierarchy2"/>
    <dgm:cxn modelId="{5FFF5855-2E4A-4DCD-ACA5-F1AE53E63561}" type="presParOf" srcId="{55F3B912-2E80-4692-9B33-527D985ACADD}" destId="{CFC9F212-0618-4EA6-9AD4-DB5D51E56CF7}" srcOrd="0" destOrd="0" presId="urn:microsoft.com/office/officeart/2005/8/layout/hierarchy2"/>
    <dgm:cxn modelId="{4932DAC7-81E8-48C8-B629-285DF6BE20C2}" type="presParOf" srcId="{55F3B912-2E80-4692-9B33-527D985ACADD}" destId="{A864ECEB-F25E-4573-A1B2-066EF77F8F65}" srcOrd="1" destOrd="0" presId="urn:microsoft.com/office/officeart/2005/8/layout/hierarchy2"/>
    <dgm:cxn modelId="{21C7046E-67FD-40B1-A866-41CFE10B0B54}" type="presParOf" srcId="{A864ECEB-F25E-4573-A1B2-066EF77F8F65}" destId="{076866B8-8C0E-4C0F-B5B7-9A34A27E2322}" srcOrd="0" destOrd="0" presId="urn:microsoft.com/office/officeart/2005/8/layout/hierarchy2"/>
    <dgm:cxn modelId="{48F75F21-D376-4414-933F-36B2AD97F66E}" type="presParOf" srcId="{076866B8-8C0E-4C0F-B5B7-9A34A27E2322}" destId="{F3E62EBC-C96A-468A-88EF-FB120345BDC7}" srcOrd="0" destOrd="0" presId="urn:microsoft.com/office/officeart/2005/8/layout/hierarchy2"/>
    <dgm:cxn modelId="{7480D14F-B3F0-4FB4-ADA1-9A120114D7E9}" type="presParOf" srcId="{A864ECEB-F25E-4573-A1B2-066EF77F8F65}" destId="{8B8EDA40-7AAC-487D-AEF8-C630550152E1}" srcOrd="1" destOrd="0" presId="urn:microsoft.com/office/officeart/2005/8/layout/hierarchy2"/>
    <dgm:cxn modelId="{B3C428D3-B032-4045-B820-91007E911A04}" type="presParOf" srcId="{8B8EDA40-7AAC-487D-AEF8-C630550152E1}" destId="{FAE274D9-F0D7-495C-8B0C-EC8E2EB5264E}" srcOrd="0" destOrd="0" presId="urn:microsoft.com/office/officeart/2005/8/layout/hierarchy2"/>
    <dgm:cxn modelId="{E00C080C-1A79-4071-A73A-360E0DC1B801}" type="presParOf" srcId="{8B8EDA40-7AAC-487D-AEF8-C630550152E1}" destId="{DB94D4A9-E31F-444B-8FFD-37A0B17149CB}" srcOrd="1" destOrd="0" presId="urn:microsoft.com/office/officeart/2005/8/layout/hierarchy2"/>
    <dgm:cxn modelId="{5E8270E0-2731-4D59-9332-C2B59AFD1CE9}" type="presParOf" srcId="{0853222E-993C-48EC-8D30-6BB13A716C73}" destId="{D15441CE-FF78-46FF-9AC2-0003898D3D44}" srcOrd="2" destOrd="0" presId="urn:microsoft.com/office/officeart/2005/8/layout/hierarchy2"/>
    <dgm:cxn modelId="{C08D6538-73D7-43F9-A1C2-B155B17FFC3E}" type="presParOf" srcId="{D15441CE-FF78-46FF-9AC2-0003898D3D44}" destId="{02856176-468B-4079-B04D-D714CD10E310}" srcOrd="0" destOrd="0" presId="urn:microsoft.com/office/officeart/2005/8/layout/hierarchy2"/>
    <dgm:cxn modelId="{1C0214E4-8827-480C-A10E-086C889F0417}" type="presParOf" srcId="{0853222E-993C-48EC-8D30-6BB13A716C73}" destId="{97E5267E-AFF8-43CD-BA64-DEE3525A789B}" srcOrd="3" destOrd="0" presId="urn:microsoft.com/office/officeart/2005/8/layout/hierarchy2"/>
    <dgm:cxn modelId="{E90BF815-73BD-48B1-90A1-E85D5CC627EB}" type="presParOf" srcId="{97E5267E-AFF8-43CD-BA64-DEE3525A789B}" destId="{CED97FE7-2414-454E-8ACF-457884326C7E}" srcOrd="0" destOrd="0" presId="urn:microsoft.com/office/officeart/2005/8/layout/hierarchy2"/>
    <dgm:cxn modelId="{6F5A6C6A-861A-4E37-8361-39285973378F}" type="presParOf" srcId="{97E5267E-AFF8-43CD-BA64-DEE3525A789B}" destId="{36287ED0-4549-43FC-BB9F-E4E259DA4C96}" srcOrd="1" destOrd="0" presId="urn:microsoft.com/office/officeart/2005/8/layout/hierarchy2"/>
    <dgm:cxn modelId="{E33C4B4E-6C65-4917-87AC-69D38730A37C}" type="presParOf" srcId="{36287ED0-4549-43FC-BB9F-E4E259DA4C96}" destId="{64B84292-4E59-45ED-882C-1896324085AD}" srcOrd="0" destOrd="0" presId="urn:microsoft.com/office/officeart/2005/8/layout/hierarchy2"/>
    <dgm:cxn modelId="{30273ED7-50C5-4B2D-BC2E-776BE072A440}" type="presParOf" srcId="{64B84292-4E59-45ED-882C-1896324085AD}" destId="{F69A07A1-3F84-4819-9F81-F29B30AFE43B}" srcOrd="0" destOrd="0" presId="urn:microsoft.com/office/officeart/2005/8/layout/hierarchy2"/>
    <dgm:cxn modelId="{680D5158-A204-4F28-B2C0-6527125387CC}" type="presParOf" srcId="{36287ED0-4549-43FC-BB9F-E4E259DA4C96}" destId="{29E59516-8902-4C51-A80A-74218AD7FA8E}" srcOrd="1" destOrd="0" presId="urn:microsoft.com/office/officeart/2005/8/layout/hierarchy2"/>
    <dgm:cxn modelId="{30E1892A-7292-49B5-9A98-379EDF730775}" type="presParOf" srcId="{29E59516-8902-4C51-A80A-74218AD7FA8E}" destId="{A6AD5D28-13C2-4C61-B69E-957127C0C2C2}" srcOrd="0" destOrd="0" presId="urn:microsoft.com/office/officeart/2005/8/layout/hierarchy2"/>
    <dgm:cxn modelId="{C14727DD-78FB-4B23-A4CC-9CA7FE4B5E66}" type="presParOf" srcId="{29E59516-8902-4C51-A80A-74218AD7FA8E}" destId="{FEA6F7CF-F5F8-4032-9ADE-0BDB81A9624F}" srcOrd="1" destOrd="0" presId="urn:microsoft.com/office/officeart/2005/8/layout/hierarchy2"/>
    <dgm:cxn modelId="{7F30C54E-D1C6-4A32-8BD0-C51E2A3C6BC5}" type="presParOf" srcId="{36287ED0-4549-43FC-BB9F-E4E259DA4C96}" destId="{8EDBEAB9-4869-48AC-BF3F-CD66020464C8}" srcOrd="2" destOrd="0" presId="urn:microsoft.com/office/officeart/2005/8/layout/hierarchy2"/>
    <dgm:cxn modelId="{62DE951B-A6C8-4D8F-8451-9D863CBC0D33}" type="presParOf" srcId="{8EDBEAB9-4869-48AC-BF3F-CD66020464C8}" destId="{BF097015-9911-4BC5-AB78-24921C845CE5}" srcOrd="0" destOrd="0" presId="urn:microsoft.com/office/officeart/2005/8/layout/hierarchy2"/>
    <dgm:cxn modelId="{5395B33C-139D-46BE-9C75-286BD9703F20}" type="presParOf" srcId="{36287ED0-4549-43FC-BB9F-E4E259DA4C96}" destId="{AD1B4BEE-91E5-4ED0-B4F4-12D6A3B229E6}" srcOrd="3" destOrd="0" presId="urn:microsoft.com/office/officeart/2005/8/layout/hierarchy2"/>
    <dgm:cxn modelId="{7F42E747-0E77-4FEA-9C18-A599B034536C}" type="presParOf" srcId="{AD1B4BEE-91E5-4ED0-B4F4-12D6A3B229E6}" destId="{14C71B0E-2B3D-46F9-BEDA-23501E5F81B0}" srcOrd="0" destOrd="0" presId="urn:microsoft.com/office/officeart/2005/8/layout/hierarchy2"/>
    <dgm:cxn modelId="{5FB9AD14-E2F2-495B-AE87-59DA85C216A5}" type="presParOf" srcId="{AD1B4BEE-91E5-4ED0-B4F4-12D6A3B229E6}" destId="{EBF85C01-AA80-4802-9BBC-2BB5D952075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936A7-76BC-4EAF-BC77-1F9B256CB369}">
      <dsp:nvSpPr>
        <dsp:cNvPr id="0" name=""/>
        <dsp:cNvSpPr/>
      </dsp:nvSpPr>
      <dsp:spPr>
        <a:xfrm>
          <a:off x="1098" y="2004395"/>
          <a:ext cx="1603632" cy="801816"/>
        </a:xfrm>
        <a:prstGeom prst="roundRect">
          <a:avLst>
            <a:gd name="adj" fmla="val 10000"/>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smtClean="0"/>
            <a:t>8. Sınıf	</a:t>
          </a:r>
          <a:endParaRPr lang="tr-TR" sz="1700" kern="1200" dirty="0"/>
        </a:p>
      </dsp:txBody>
      <dsp:txXfrm>
        <a:off x="24582" y="2027879"/>
        <a:ext cx="1556664" cy="754848"/>
      </dsp:txXfrm>
    </dsp:sp>
    <dsp:sp modelId="{B40CACAF-5D02-4E42-9A00-2107B9771FFD}">
      <dsp:nvSpPr>
        <dsp:cNvPr id="0" name=""/>
        <dsp:cNvSpPr/>
      </dsp:nvSpPr>
      <dsp:spPr>
        <a:xfrm rot="18770822">
          <a:off x="1453830" y="2045831"/>
          <a:ext cx="943252" cy="27377"/>
        </a:xfrm>
        <a:custGeom>
          <a:avLst/>
          <a:gdLst/>
          <a:ahLst/>
          <a:cxnLst/>
          <a:rect l="0" t="0" r="0" b="0"/>
          <a:pathLst>
            <a:path>
              <a:moveTo>
                <a:pt x="0" y="13688"/>
              </a:moveTo>
              <a:lnTo>
                <a:pt x="943252" y="13688"/>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901875" y="2035939"/>
        <a:ext cx="47162" cy="47162"/>
      </dsp:txXfrm>
    </dsp:sp>
    <dsp:sp modelId="{CFC9F212-0618-4EA6-9AD4-DB5D51E56CF7}">
      <dsp:nvSpPr>
        <dsp:cNvPr id="0" name=""/>
        <dsp:cNvSpPr/>
      </dsp:nvSpPr>
      <dsp:spPr>
        <a:xfrm>
          <a:off x="2246183" y="1312829"/>
          <a:ext cx="1603632" cy="801816"/>
        </a:xfrm>
        <a:prstGeom prst="roundRect">
          <a:avLst>
            <a:gd name="adj" fmla="val 10000"/>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smtClean="0"/>
            <a:t>Merkezi sınav</a:t>
          </a:r>
          <a:endParaRPr lang="tr-TR" sz="1700" kern="1200" dirty="0"/>
        </a:p>
      </dsp:txBody>
      <dsp:txXfrm>
        <a:off x="2269667" y="1336313"/>
        <a:ext cx="1556664" cy="754848"/>
      </dsp:txXfrm>
    </dsp:sp>
    <dsp:sp modelId="{076866B8-8C0E-4C0F-B5B7-9A34A27E2322}">
      <dsp:nvSpPr>
        <dsp:cNvPr id="0" name=""/>
        <dsp:cNvSpPr/>
      </dsp:nvSpPr>
      <dsp:spPr>
        <a:xfrm>
          <a:off x="3849816" y="1700048"/>
          <a:ext cx="641452" cy="27377"/>
        </a:xfrm>
        <a:custGeom>
          <a:avLst/>
          <a:gdLst/>
          <a:ahLst/>
          <a:cxnLst/>
          <a:rect l="0" t="0" r="0" b="0"/>
          <a:pathLst>
            <a:path>
              <a:moveTo>
                <a:pt x="0" y="13688"/>
              </a:moveTo>
              <a:lnTo>
                <a:pt x="641452" y="13688"/>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154506" y="1697701"/>
        <a:ext cx="32072" cy="32072"/>
      </dsp:txXfrm>
    </dsp:sp>
    <dsp:sp modelId="{FAE274D9-F0D7-495C-8B0C-EC8E2EB5264E}">
      <dsp:nvSpPr>
        <dsp:cNvPr id="0" name=""/>
        <dsp:cNvSpPr/>
      </dsp:nvSpPr>
      <dsp:spPr>
        <a:xfrm>
          <a:off x="4491269" y="1312829"/>
          <a:ext cx="1603632" cy="801816"/>
        </a:xfrm>
        <a:prstGeom prst="roundRect">
          <a:avLst>
            <a:gd name="adj" fmla="val 10000"/>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smtClean="0"/>
            <a:t>Anadolu teknik programı</a:t>
          </a:r>
          <a:endParaRPr lang="tr-TR" sz="1700" kern="1200" dirty="0"/>
        </a:p>
      </dsp:txBody>
      <dsp:txXfrm>
        <a:off x="4514753" y="1336313"/>
        <a:ext cx="1556664" cy="754848"/>
      </dsp:txXfrm>
    </dsp:sp>
    <dsp:sp modelId="{D15441CE-FF78-46FF-9AC2-0003898D3D44}">
      <dsp:nvSpPr>
        <dsp:cNvPr id="0" name=""/>
        <dsp:cNvSpPr/>
      </dsp:nvSpPr>
      <dsp:spPr>
        <a:xfrm rot="2829178">
          <a:off x="1453830" y="2737398"/>
          <a:ext cx="943252" cy="27377"/>
        </a:xfrm>
        <a:custGeom>
          <a:avLst/>
          <a:gdLst/>
          <a:ahLst/>
          <a:cxnLst/>
          <a:rect l="0" t="0" r="0" b="0"/>
          <a:pathLst>
            <a:path>
              <a:moveTo>
                <a:pt x="0" y="13688"/>
              </a:moveTo>
              <a:lnTo>
                <a:pt x="943252" y="13688"/>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901875" y="2727505"/>
        <a:ext cx="47162" cy="47162"/>
      </dsp:txXfrm>
    </dsp:sp>
    <dsp:sp modelId="{CED97FE7-2414-454E-8ACF-457884326C7E}">
      <dsp:nvSpPr>
        <dsp:cNvPr id="0" name=""/>
        <dsp:cNvSpPr/>
      </dsp:nvSpPr>
      <dsp:spPr>
        <a:xfrm>
          <a:off x="2246183" y="2695962"/>
          <a:ext cx="1603632" cy="801816"/>
        </a:xfrm>
        <a:prstGeom prst="roundRect">
          <a:avLst>
            <a:gd name="adj" fmla="val 10000"/>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smtClean="0"/>
            <a:t>Mahalli Yerleştirme</a:t>
          </a:r>
          <a:endParaRPr lang="tr-TR" sz="1700" kern="1200" dirty="0"/>
        </a:p>
      </dsp:txBody>
      <dsp:txXfrm>
        <a:off x="2269667" y="2719446"/>
        <a:ext cx="1556664" cy="754848"/>
      </dsp:txXfrm>
    </dsp:sp>
    <dsp:sp modelId="{64B84292-4E59-45ED-882C-1896324085AD}">
      <dsp:nvSpPr>
        <dsp:cNvPr id="0" name=""/>
        <dsp:cNvSpPr/>
      </dsp:nvSpPr>
      <dsp:spPr>
        <a:xfrm rot="19457599">
          <a:off x="3775566" y="2852659"/>
          <a:ext cx="789951" cy="27377"/>
        </a:xfrm>
        <a:custGeom>
          <a:avLst/>
          <a:gdLst/>
          <a:ahLst/>
          <a:cxnLst/>
          <a:rect l="0" t="0" r="0" b="0"/>
          <a:pathLst>
            <a:path>
              <a:moveTo>
                <a:pt x="0" y="13688"/>
              </a:moveTo>
              <a:lnTo>
                <a:pt x="789951" y="13688"/>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150793" y="2846599"/>
        <a:ext cx="39497" cy="39497"/>
      </dsp:txXfrm>
    </dsp:sp>
    <dsp:sp modelId="{A6AD5D28-13C2-4C61-B69E-957127C0C2C2}">
      <dsp:nvSpPr>
        <dsp:cNvPr id="0" name=""/>
        <dsp:cNvSpPr/>
      </dsp:nvSpPr>
      <dsp:spPr>
        <a:xfrm>
          <a:off x="4491269" y="2234917"/>
          <a:ext cx="1603632" cy="801816"/>
        </a:xfrm>
        <a:prstGeom prst="roundRect">
          <a:avLst>
            <a:gd name="adj" fmla="val 10000"/>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smtClean="0"/>
            <a:t>Anadolu meslek programı</a:t>
          </a:r>
          <a:endParaRPr lang="tr-TR" sz="1700" kern="1200" dirty="0"/>
        </a:p>
      </dsp:txBody>
      <dsp:txXfrm>
        <a:off x="4514753" y="2258401"/>
        <a:ext cx="1556664" cy="754848"/>
      </dsp:txXfrm>
    </dsp:sp>
    <dsp:sp modelId="{8EDBEAB9-4869-48AC-BF3F-CD66020464C8}">
      <dsp:nvSpPr>
        <dsp:cNvPr id="0" name=""/>
        <dsp:cNvSpPr/>
      </dsp:nvSpPr>
      <dsp:spPr>
        <a:xfrm rot="2142401">
          <a:off x="3775566" y="3313703"/>
          <a:ext cx="789951" cy="27377"/>
        </a:xfrm>
        <a:custGeom>
          <a:avLst/>
          <a:gdLst/>
          <a:ahLst/>
          <a:cxnLst/>
          <a:rect l="0" t="0" r="0" b="0"/>
          <a:pathLst>
            <a:path>
              <a:moveTo>
                <a:pt x="0" y="13688"/>
              </a:moveTo>
              <a:lnTo>
                <a:pt x="789951" y="13688"/>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150793" y="3307643"/>
        <a:ext cx="39497" cy="39497"/>
      </dsp:txXfrm>
    </dsp:sp>
    <dsp:sp modelId="{14C71B0E-2B3D-46F9-BEDA-23501E5F81B0}">
      <dsp:nvSpPr>
        <dsp:cNvPr id="0" name=""/>
        <dsp:cNvSpPr/>
      </dsp:nvSpPr>
      <dsp:spPr>
        <a:xfrm>
          <a:off x="4491269" y="3157006"/>
          <a:ext cx="1603632" cy="801816"/>
        </a:xfrm>
        <a:prstGeom prst="roundRect">
          <a:avLst>
            <a:gd name="adj" fmla="val 10000"/>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smtClean="0"/>
            <a:t>Mesleki eğitim merkezi programı</a:t>
          </a:r>
          <a:endParaRPr lang="tr-TR" sz="1700" kern="1200" dirty="0"/>
        </a:p>
      </dsp:txBody>
      <dsp:txXfrm>
        <a:off x="4514753" y="3180490"/>
        <a:ext cx="1556664" cy="7548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765B07-6302-4335-8C52-CF89E8906EB6}" type="datetimeFigureOut">
              <a:rPr lang="tr-TR" smtClean="0"/>
              <a:pPr/>
              <a:t>25.2.2019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97841B-4F51-468D-ACF0-7CE3BBEAE091}" type="slidenum">
              <a:rPr lang="tr-TR" smtClean="0"/>
              <a:pPr/>
              <a:t>‹#›</a:t>
            </a:fld>
            <a:endParaRPr lang="tr-TR"/>
          </a:p>
        </p:txBody>
      </p:sp>
    </p:spTree>
    <p:extLst>
      <p:ext uri="{BB962C8B-B14F-4D97-AF65-F5344CB8AC3E}">
        <p14:creationId xmlns:p14="http://schemas.microsoft.com/office/powerpoint/2010/main" val="4166620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36867"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34820"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34BDAAF-65E8-46C8-8B27-BE21D4E00946}" type="slidenum">
              <a:rPr lang="tr-TR" altLang="tr-TR" smtClean="0"/>
              <a:pPr fontAlgn="base">
                <a:spcBef>
                  <a:spcPct val="0"/>
                </a:spcBef>
                <a:spcAft>
                  <a:spcPct val="0"/>
                </a:spcAft>
                <a:defRPr/>
              </a:pPr>
              <a:t>7</a:t>
            </a:fld>
            <a:endParaRPr lang="tr-TR" alt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097841B-4F51-468D-ACF0-7CE3BBEAE091}" type="slidenum">
              <a:rPr lang="tr-TR" smtClean="0"/>
              <a:pPr/>
              <a:t>38</a:t>
            </a:fld>
            <a:endParaRPr lang="tr-TR"/>
          </a:p>
        </p:txBody>
      </p:sp>
    </p:spTree>
    <p:extLst>
      <p:ext uri="{BB962C8B-B14F-4D97-AF65-F5344CB8AC3E}">
        <p14:creationId xmlns:p14="http://schemas.microsoft.com/office/powerpoint/2010/main" val="462291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017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7108"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ABCD0BE-96DD-497B-876B-2BE76EFE02C4}" type="slidenum">
              <a:rPr lang="tr-TR" altLang="tr-TR" smtClean="0">
                <a:solidFill>
                  <a:srgbClr val="000000"/>
                </a:solidFill>
              </a:rPr>
              <a:pPr fontAlgn="base">
                <a:spcBef>
                  <a:spcPct val="0"/>
                </a:spcBef>
                <a:spcAft>
                  <a:spcPct val="0"/>
                </a:spcAft>
                <a:defRPr/>
              </a:pPr>
              <a:t>40</a:t>
            </a:fld>
            <a:endParaRPr lang="tr-TR" altLang="tr-TR"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1203"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8132"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00B6D87-FC23-4D4B-AE62-78FE14F30236}" type="slidenum">
              <a:rPr lang="tr-TR" altLang="tr-TR" smtClean="0">
                <a:solidFill>
                  <a:srgbClr val="000000"/>
                </a:solidFill>
              </a:rPr>
              <a:pPr fontAlgn="base">
                <a:spcBef>
                  <a:spcPct val="0"/>
                </a:spcBef>
                <a:spcAft>
                  <a:spcPct val="0"/>
                </a:spcAft>
                <a:defRPr/>
              </a:pPr>
              <a:t>41</a:t>
            </a:fld>
            <a:endParaRPr lang="tr-TR" altLang="tr-TR"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3251"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0180"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7D8B5BA-F510-4946-A109-1C4DB0D53EB0}" type="slidenum">
              <a:rPr lang="tr-TR" altLang="tr-TR" smtClean="0">
                <a:solidFill>
                  <a:srgbClr val="000000"/>
                </a:solidFill>
              </a:rPr>
              <a:pPr fontAlgn="base">
                <a:spcBef>
                  <a:spcPct val="0"/>
                </a:spcBef>
                <a:spcAft>
                  <a:spcPct val="0"/>
                </a:spcAft>
                <a:defRPr/>
              </a:pPr>
              <a:t>83</a:t>
            </a:fld>
            <a:endParaRPr lang="tr-TR" altLang="tr-TR"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529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1204"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6FDB136-87A3-4090-A4B7-3C8184AE58B1}" type="slidenum">
              <a:rPr lang="tr-TR" altLang="tr-TR" smtClean="0">
                <a:solidFill>
                  <a:srgbClr val="000000"/>
                </a:solidFill>
              </a:rPr>
              <a:pPr fontAlgn="base">
                <a:spcBef>
                  <a:spcPct val="0"/>
                </a:spcBef>
                <a:spcAft>
                  <a:spcPct val="0"/>
                </a:spcAft>
                <a:defRPr/>
              </a:pPr>
              <a:t>84</a:t>
            </a:fld>
            <a:endParaRPr lang="tr-TR" altLang="tr-TR"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4515"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60420"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4FF6EC0-F80E-428F-A1BD-F151C862A554}" type="slidenum">
              <a:rPr lang="tr-TR" altLang="tr-TR" smtClean="0">
                <a:solidFill>
                  <a:srgbClr val="000000"/>
                </a:solidFill>
              </a:rPr>
              <a:pPr fontAlgn="base">
                <a:spcBef>
                  <a:spcPct val="0"/>
                </a:spcBef>
                <a:spcAft>
                  <a:spcPct val="0"/>
                </a:spcAft>
                <a:defRPr/>
              </a:pPr>
              <a:t>86</a:t>
            </a:fld>
            <a:endParaRPr lang="tr-TR" altLang="tr-TR"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3993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37892"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E30644A-C8E4-472D-9DC1-9F371A4D0F0D}" type="slidenum">
              <a:rPr lang="tr-TR" altLang="tr-TR" smtClean="0"/>
              <a:pPr fontAlgn="base">
                <a:spcBef>
                  <a:spcPct val="0"/>
                </a:spcBef>
                <a:spcAft>
                  <a:spcPct val="0"/>
                </a:spcAft>
                <a:defRPr/>
              </a:pPr>
              <a:t>8</a:t>
            </a:fld>
            <a:endParaRPr lang="tr-TR" alt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0963"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38916"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C440CE0-FCC7-44E3-922F-8CF0F11959C2}" type="slidenum">
              <a:rPr lang="tr-TR" altLang="tr-TR" smtClean="0"/>
              <a:pPr fontAlgn="base">
                <a:spcBef>
                  <a:spcPct val="0"/>
                </a:spcBef>
                <a:spcAft>
                  <a:spcPct val="0"/>
                </a:spcAft>
                <a:defRPr/>
              </a:pPr>
              <a:t>9</a:t>
            </a:fld>
            <a:endParaRPr lang="tr-TR" alt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1987"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39940"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D8FCABB-7350-401F-A65C-73267B687B73}" type="slidenum">
              <a:rPr lang="tr-TR" altLang="tr-TR" smtClean="0"/>
              <a:pPr fontAlgn="base">
                <a:spcBef>
                  <a:spcPct val="0"/>
                </a:spcBef>
                <a:spcAft>
                  <a:spcPct val="0"/>
                </a:spcAft>
                <a:defRPr/>
              </a:pPr>
              <a:t>10</a:t>
            </a:fld>
            <a:endParaRPr lang="tr-TR" alt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3011"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0964"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6205923-65F5-412E-979F-3DAC3022557D}" type="slidenum">
              <a:rPr lang="tr-TR" altLang="tr-TR" smtClean="0"/>
              <a:pPr fontAlgn="base">
                <a:spcBef>
                  <a:spcPct val="0"/>
                </a:spcBef>
                <a:spcAft>
                  <a:spcPct val="0"/>
                </a:spcAft>
                <a:defRPr/>
              </a:pPr>
              <a:t>11</a:t>
            </a:fld>
            <a:endParaRPr lang="tr-TR" alt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097841B-4F51-468D-ACF0-7CE3BBEAE091}" type="slidenum">
              <a:rPr lang="tr-TR" smtClean="0"/>
              <a:pPr/>
              <a:t>29</a:t>
            </a:fld>
            <a:endParaRPr lang="tr-TR"/>
          </a:p>
        </p:txBody>
      </p:sp>
    </p:spTree>
    <p:extLst>
      <p:ext uri="{BB962C8B-B14F-4D97-AF65-F5344CB8AC3E}">
        <p14:creationId xmlns:p14="http://schemas.microsoft.com/office/powerpoint/2010/main" val="462291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097841B-4F51-468D-ACF0-7CE3BBEAE091}" type="slidenum">
              <a:rPr lang="tr-TR" smtClean="0"/>
              <a:pPr/>
              <a:t>31</a:t>
            </a:fld>
            <a:endParaRPr lang="tr-TR"/>
          </a:p>
        </p:txBody>
      </p:sp>
    </p:spTree>
    <p:extLst>
      <p:ext uri="{BB962C8B-B14F-4D97-AF65-F5344CB8AC3E}">
        <p14:creationId xmlns:p14="http://schemas.microsoft.com/office/powerpoint/2010/main" val="462291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097841B-4F51-468D-ACF0-7CE3BBEAE091}" type="slidenum">
              <a:rPr lang="tr-TR" smtClean="0"/>
              <a:pPr/>
              <a:t>33</a:t>
            </a:fld>
            <a:endParaRPr lang="tr-TR"/>
          </a:p>
        </p:txBody>
      </p:sp>
    </p:spTree>
    <p:extLst>
      <p:ext uri="{BB962C8B-B14F-4D97-AF65-F5344CB8AC3E}">
        <p14:creationId xmlns:p14="http://schemas.microsoft.com/office/powerpoint/2010/main" val="462291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097841B-4F51-468D-ACF0-7CE3BBEAE091}" type="slidenum">
              <a:rPr lang="tr-TR" smtClean="0"/>
              <a:pPr/>
              <a:t>36</a:t>
            </a:fld>
            <a:endParaRPr lang="tr-TR"/>
          </a:p>
        </p:txBody>
      </p:sp>
    </p:spTree>
    <p:extLst>
      <p:ext uri="{BB962C8B-B14F-4D97-AF65-F5344CB8AC3E}">
        <p14:creationId xmlns:p14="http://schemas.microsoft.com/office/powerpoint/2010/main" val="462291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fld id="{C9C7CEE8-A9ED-4078-9339-F3B6327BCB11}" type="datetimeFigureOut">
              <a:rPr lang="tr-TR" smtClean="0"/>
              <a:pPr/>
              <a:t>25.2.2019</a:t>
            </a:fld>
            <a:endParaRPr lang="tr-TR"/>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lang="tr-TR"/>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E9413775-8E68-4C8D-9063-6440ECA25F32}"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9C7CEE8-A9ED-4078-9339-F3B6327BCB11}" type="datetimeFigureOut">
              <a:rPr lang="tr-TR" smtClean="0"/>
              <a:pPr/>
              <a:t>25.2.2019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9413775-8E68-4C8D-9063-6440ECA25F32}"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9C7CEE8-A9ED-4078-9339-F3B6327BCB11}" type="datetimeFigureOut">
              <a:rPr lang="tr-TR" smtClean="0"/>
              <a:pPr/>
              <a:t>25.2.2019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9413775-8E68-4C8D-9063-6440ECA25F32}"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fld id="{C9C7CEE8-A9ED-4078-9339-F3B6327BCB11}" type="datetimeFigureOut">
              <a:rPr lang="tr-TR" smtClean="0"/>
              <a:pPr/>
              <a:t>25.2.2019</a:t>
            </a:fld>
            <a:endParaRPr lang="tr-TR"/>
          </a:p>
        </p:txBody>
      </p:sp>
      <p:sp>
        <p:nvSpPr>
          <p:cNvPr id="5" name="4 Altbilgi Yer Tutucusu"/>
          <p:cNvSpPr>
            <a:spLocks noGrp="1"/>
          </p:cNvSpPr>
          <p:nvPr>
            <p:ph type="ftr" sz="quarter" idx="11"/>
          </p:nvPr>
        </p:nvSpPr>
        <p:spPr>
          <a:xfrm>
            <a:off x="457200" y="6480969"/>
            <a:ext cx="4260056" cy="300831"/>
          </a:xfrm>
        </p:spPr>
        <p:txBody>
          <a:bodyPr/>
          <a:lstStyle/>
          <a:p>
            <a:endParaRPr lang="tr-TR"/>
          </a:p>
        </p:txBody>
      </p:sp>
      <p:sp>
        <p:nvSpPr>
          <p:cNvPr id="6" name="5 Slayt Numarası Yer Tutucusu"/>
          <p:cNvSpPr>
            <a:spLocks noGrp="1"/>
          </p:cNvSpPr>
          <p:nvPr>
            <p:ph type="sldNum" sz="quarter" idx="12"/>
          </p:nvPr>
        </p:nvSpPr>
        <p:spPr/>
        <p:txBody>
          <a:bodyPr/>
          <a:lstStyle/>
          <a:p>
            <a:fld id="{E9413775-8E68-4C8D-9063-6440ECA25F32}"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fld id="{C9C7CEE8-A9ED-4078-9339-F3B6327BCB11}" type="datetimeFigureOut">
              <a:rPr lang="tr-TR" smtClean="0"/>
              <a:pPr/>
              <a:t>25.2.2019</a:t>
            </a:fld>
            <a:endParaRPr lang="tr-TR"/>
          </a:p>
        </p:txBody>
      </p:sp>
      <p:sp>
        <p:nvSpPr>
          <p:cNvPr id="5" name="4 Altbilgi Yer Tutucusu"/>
          <p:cNvSpPr>
            <a:spLocks noGrp="1"/>
          </p:cNvSpPr>
          <p:nvPr>
            <p:ph type="ftr" sz="quarter" idx="11"/>
          </p:nvPr>
        </p:nvSpPr>
        <p:spPr>
          <a:xfrm>
            <a:off x="2619376" y="6480969"/>
            <a:ext cx="4260056" cy="300831"/>
          </a:xfrm>
        </p:spPr>
        <p:txBody>
          <a:bodyPr/>
          <a:lstStyle/>
          <a:p>
            <a:endParaRPr lang="tr-TR"/>
          </a:p>
        </p:txBody>
      </p:sp>
      <p:sp>
        <p:nvSpPr>
          <p:cNvPr id="6" name="5 Slayt Numarası Yer Tutucusu"/>
          <p:cNvSpPr>
            <a:spLocks noGrp="1"/>
          </p:cNvSpPr>
          <p:nvPr>
            <p:ph type="sldNum" sz="quarter" idx="12"/>
          </p:nvPr>
        </p:nvSpPr>
        <p:spPr>
          <a:xfrm>
            <a:off x="8451056" y="809624"/>
            <a:ext cx="502920" cy="300831"/>
          </a:xfrm>
        </p:spPr>
        <p:txBody>
          <a:bodyPr/>
          <a:lstStyle/>
          <a:p>
            <a:fld id="{E9413775-8E68-4C8D-9063-6440ECA25F32}" type="slidenum">
              <a:rPr lang="tr-TR" smtClean="0"/>
              <a:pPr/>
              <a:t>‹#›</a:t>
            </a:fld>
            <a:endParaRPr lang="tr-TR"/>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fld id="{C9C7CEE8-A9ED-4078-9339-F3B6327BCB11}" type="datetimeFigureOut">
              <a:rPr lang="tr-TR" smtClean="0"/>
              <a:pPr/>
              <a:t>25.2.2019</a:t>
            </a:fld>
            <a:endParaRPr lang="tr-TR"/>
          </a:p>
        </p:txBody>
      </p:sp>
      <p:sp>
        <p:nvSpPr>
          <p:cNvPr id="6" name="5 Altbilgi Yer Tutucusu"/>
          <p:cNvSpPr>
            <a:spLocks noGrp="1"/>
          </p:cNvSpPr>
          <p:nvPr>
            <p:ph type="ftr" sz="quarter" idx="11"/>
          </p:nvPr>
        </p:nvSpPr>
        <p:spPr>
          <a:xfrm>
            <a:off x="457200" y="6480969"/>
            <a:ext cx="4260056" cy="301752"/>
          </a:xfrm>
        </p:spPr>
        <p:txBody>
          <a:bodyPr/>
          <a:lstStyle/>
          <a:p>
            <a:endParaRPr lang="tr-TR"/>
          </a:p>
        </p:txBody>
      </p:sp>
      <p:sp>
        <p:nvSpPr>
          <p:cNvPr id="7" name="6 Slayt Numarası Yer Tutucusu"/>
          <p:cNvSpPr>
            <a:spLocks noGrp="1"/>
          </p:cNvSpPr>
          <p:nvPr>
            <p:ph type="sldNum" sz="quarter" idx="12"/>
          </p:nvPr>
        </p:nvSpPr>
        <p:spPr>
          <a:xfrm>
            <a:off x="7589520" y="6480969"/>
            <a:ext cx="502920" cy="301752"/>
          </a:xfrm>
        </p:spPr>
        <p:txBody>
          <a:bodyPr/>
          <a:lstStyle/>
          <a:p>
            <a:fld id="{E9413775-8E68-4C8D-9063-6440ECA25F32}"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fld id="{C9C7CEE8-A9ED-4078-9339-F3B6327BCB11}" type="datetimeFigureOut">
              <a:rPr lang="tr-TR" smtClean="0"/>
              <a:pPr/>
              <a:t>25.2.2019</a:t>
            </a:fld>
            <a:endParaRPr lang="tr-TR"/>
          </a:p>
        </p:txBody>
      </p:sp>
      <p:sp>
        <p:nvSpPr>
          <p:cNvPr id="8" name="7 Altbilgi Yer Tutucusu"/>
          <p:cNvSpPr>
            <a:spLocks noGrp="1"/>
          </p:cNvSpPr>
          <p:nvPr>
            <p:ph type="ftr" sz="quarter" idx="11"/>
          </p:nvPr>
        </p:nvSpPr>
        <p:spPr>
          <a:xfrm>
            <a:off x="457200" y="6480969"/>
            <a:ext cx="4261104" cy="301752"/>
          </a:xfrm>
        </p:spPr>
        <p:txBody>
          <a:bodyPr/>
          <a:lstStyle/>
          <a:p>
            <a:endParaRPr lang="tr-TR"/>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E9413775-8E68-4C8D-9063-6440ECA25F32}"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C9C7CEE8-A9ED-4078-9339-F3B6327BCB11}" type="datetimeFigureOut">
              <a:rPr lang="tr-TR" smtClean="0"/>
              <a:pPr/>
              <a:t>25.2.2019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E9413775-8E68-4C8D-9063-6440ECA25F32}"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fld id="{C9C7CEE8-A9ED-4078-9339-F3B6327BCB11}" type="datetimeFigureOut">
              <a:rPr lang="tr-TR" smtClean="0"/>
              <a:pPr/>
              <a:t>25.2.2019</a:t>
            </a:fld>
            <a:endParaRPr lang="tr-TR"/>
          </a:p>
        </p:txBody>
      </p:sp>
      <p:sp>
        <p:nvSpPr>
          <p:cNvPr id="3" name="2 Altbilgi Yer Tutucusu"/>
          <p:cNvSpPr>
            <a:spLocks noGrp="1"/>
          </p:cNvSpPr>
          <p:nvPr>
            <p:ph type="ftr" sz="quarter" idx="11"/>
          </p:nvPr>
        </p:nvSpPr>
        <p:spPr>
          <a:xfrm>
            <a:off x="457200" y="6481890"/>
            <a:ext cx="4260056" cy="300831"/>
          </a:xfrm>
        </p:spPr>
        <p:txBody>
          <a:bodyPr/>
          <a:lstStyle/>
          <a:p>
            <a:endParaRPr lang="tr-TR"/>
          </a:p>
        </p:txBody>
      </p:sp>
      <p:sp>
        <p:nvSpPr>
          <p:cNvPr id="4" name="3 Slayt Numarası Yer Tutucusu"/>
          <p:cNvSpPr>
            <a:spLocks noGrp="1"/>
          </p:cNvSpPr>
          <p:nvPr>
            <p:ph type="sldNum" sz="quarter" idx="12"/>
          </p:nvPr>
        </p:nvSpPr>
        <p:spPr>
          <a:xfrm>
            <a:off x="7589520" y="6480969"/>
            <a:ext cx="502920" cy="301752"/>
          </a:xfrm>
        </p:spPr>
        <p:txBody>
          <a:bodyPr/>
          <a:lstStyle/>
          <a:p>
            <a:fld id="{E9413775-8E68-4C8D-9063-6440ECA25F32}"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fld id="{C9C7CEE8-A9ED-4078-9339-F3B6327BCB11}" type="datetimeFigureOut">
              <a:rPr lang="tr-TR" smtClean="0"/>
              <a:pPr/>
              <a:t>25.2.2019</a:t>
            </a:fld>
            <a:endParaRPr lang="tr-TR"/>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E9413775-8E68-4C8D-9063-6440ECA25F32}"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fld id="{C9C7CEE8-A9ED-4078-9339-F3B6327BCB11}" type="datetimeFigureOut">
              <a:rPr lang="tr-TR" smtClean="0"/>
              <a:pPr/>
              <a:t>25.2.2019</a:t>
            </a:fld>
            <a:endParaRPr lang="tr-TR"/>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E9413775-8E68-4C8D-9063-6440ECA25F32}"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C9C7CEE8-A9ED-4078-9339-F3B6327BCB11}" type="datetimeFigureOut">
              <a:rPr lang="tr-TR" smtClean="0"/>
              <a:pPr/>
              <a:t>25.2.2019</a:t>
            </a:fld>
            <a:endParaRPr lang="tr-TR"/>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E9413775-8E68-4C8D-9063-6440ECA25F32}"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kocaeliaotml.meb.k12.t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http/basogretmenmtal.meb.k12.t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http/sabanciatl.k12.t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http/ykaptanmtal.meb.k12.t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yildirimmtal.meb.k12.tr/"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http/ataturkmtal.meb.k12.t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izmitkanunimtal.meb.k12.t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http/soek.meb.k12.t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yavuzmtal.meb.k12.t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http/zubeydehanimmtal.k12.t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http/kocaelimem.k12.t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korfezmesem.meb.k12.t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hyperlink" Target="http://http/kandirametem.meb.k12.tr"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http/kandirasml.meb.k12.tr"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hyperlink" Target="http://fevziyetezcaneml.meb.k12.tr/"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kameroncelasml.meb.k12.tr/"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hyperlink" Target="https://yokatlas.yok.gov.tr/"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67544" y="764704"/>
            <a:ext cx="8062912" cy="4395724"/>
          </a:xfrm>
          <a:ln/>
        </p:spPr>
        <p:style>
          <a:lnRef idx="1">
            <a:schemeClr val="dk1"/>
          </a:lnRef>
          <a:fillRef idx="2">
            <a:schemeClr val="dk1"/>
          </a:fillRef>
          <a:effectRef idx="1">
            <a:schemeClr val="dk1"/>
          </a:effectRef>
          <a:fontRef idx="minor">
            <a:schemeClr val="dk1"/>
          </a:fontRef>
        </p:style>
        <p:txBody>
          <a:bodyPr>
            <a:noAutofit/>
          </a:bodyPr>
          <a:lstStyle/>
          <a:p>
            <a:pPr algn="ctr"/>
            <a:r>
              <a:rPr lang="tr-TR" sz="5400" b="1" dirty="0" smtClean="0">
                <a:solidFill>
                  <a:schemeClr val="accent2">
                    <a:lumMod val="75000"/>
                  </a:schemeClr>
                </a:solidFill>
                <a:latin typeface="Cambria" panose="02040503050406030204" pitchFamily="18" charset="0"/>
              </a:rPr>
              <a:t>MESLEKİ VE TEKNİK ORTAÖĞRETİM SİSTEMİ</a:t>
            </a:r>
            <a:r>
              <a:rPr lang="tr-TR" sz="5400" dirty="0" smtClean="0">
                <a:solidFill>
                  <a:schemeClr val="accent2">
                    <a:lumMod val="75000"/>
                  </a:schemeClr>
                </a:solidFill>
                <a:latin typeface="Cambria" panose="02040503050406030204" pitchFamily="18" charset="0"/>
              </a:rPr>
              <a:t/>
            </a:r>
            <a:br>
              <a:rPr lang="tr-TR" sz="5400" dirty="0" smtClean="0">
                <a:solidFill>
                  <a:schemeClr val="accent2">
                    <a:lumMod val="75000"/>
                  </a:schemeClr>
                </a:solidFill>
                <a:latin typeface="Cambria" panose="02040503050406030204" pitchFamily="18" charset="0"/>
              </a:rPr>
            </a:br>
            <a:endParaRPr lang="tr-TR" sz="5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txBox="1">
            <a:spLocks/>
          </p:cNvSpPr>
          <p:nvPr/>
        </p:nvSpPr>
        <p:spPr bwMode="auto">
          <a:xfrm>
            <a:off x="500034" y="500042"/>
            <a:ext cx="7215238" cy="881062"/>
          </a:xfrm>
          <a:prstGeom prst="rect">
            <a:avLst/>
          </a:prstGeom>
          <a:noFill/>
          <a:ln w="9525">
            <a:noFill/>
            <a:miter lim="800000"/>
            <a:headEnd/>
            <a:tailEnd/>
          </a:ln>
        </p:spPr>
        <p:txBody>
          <a:bodyPr anchor="ctr"/>
          <a:lstStyle/>
          <a:p>
            <a:pPr>
              <a:lnSpc>
                <a:spcPct val="90000"/>
              </a:lnSpc>
            </a:pPr>
            <a:r>
              <a:rPr lang="tr-TR" altLang="tr-TR" sz="2800" b="1" dirty="0">
                <a:solidFill>
                  <a:schemeClr val="accent2"/>
                </a:solidFill>
                <a:latin typeface="Cambria" pitchFamily="18" charset="0"/>
              </a:rPr>
              <a:t>Okul Türleri ve Programlar</a:t>
            </a:r>
          </a:p>
        </p:txBody>
      </p:sp>
      <p:sp>
        <p:nvSpPr>
          <p:cNvPr id="10243" name="İçerik Yer Tutucusu 2"/>
          <p:cNvSpPr txBox="1">
            <a:spLocks/>
          </p:cNvSpPr>
          <p:nvPr/>
        </p:nvSpPr>
        <p:spPr bwMode="auto">
          <a:xfrm>
            <a:off x="267891" y="1495425"/>
            <a:ext cx="4407694" cy="4292600"/>
          </a:xfrm>
          <a:prstGeom prst="rect">
            <a:avLst/>
          </a:prstGeom>
          <a:noFill/>
          <a:ln w="9525">
            <a:noFill/>
            <a:miter lim="800000"/>
            <a:headEnd/>
            <a:tailEnd/>
          </a:ln>
        </p:spPr>
        <p:txBody>
          <a:bodyPr anchor="ctr"/>
          <a:lstStyle/>
          <a:p>
            <a:pPr lvl="2">
              <a:lnSpc>
                <a:spcPct val="90000"/>
              </a:lnSpc>
              <a:buFont typeface="Arial" charset="0"/>
              <a:buNone/>
            </a:pPr>
            <a:endParaRPr lang="tr-TR" altLang="tr-TR" sz="2400">
              <a:solidFill>
                <a:srgbClr val="000000"/>
              </a:solidFill>
              <a:latin typeface="Cambria" pitchFamily="18" charset="0"/>
            </a:endParaRPr>
          </a:p>
          <a:p>
            <a:pPr lvl="2">
              <a:lnSpc>
                <a:spcPct val="90000"/>
              </a:lnSpc>
              <a:buFont typeface="Arial" charset="0"/>
              <a:buNone/>
            </a:pPr>
            <a:endParaRPr lang="tr-TR" altLang="tr-TR" sz="2400">
              <a:solidFill>
                <a:srgbClr val="000000"/>
              </a:solidFill>
              <a:latin typeface="Cambria" pitchFamily="18" charset="0"/>
            </a:endParaRPr>
          </a:p>
          <a:p>
            <a:pPr lvl="2">
              <a:lnSpc>
                <a:spcPct val="90000"/>
              </a:lnSpc>
              <a:buFont typeface="Arial" charset="0"/>
              <a:buNone/>
            </a:pPr>
            <a:endParaRPr lang="tr-TR" altLang="tr-TR" sz="2400">
              <a:solidFill>
                <a:srgbClr val="000000"/>
              </a:solidFill>
              <a:latin typeface="Cambria" pitchFamily="18" charset="0"/>
            </a:endParaRPr>
          </a:p>
        </p:txBody>
      </p:sp>
      <p:sp>
        <p:nvSpPr>
          <p:cNvPr id="10244" name="İçerik Yer Tutucusu 2"/>
          <p:cNvSpPr txBox="1">
            <a:spLocks/>
          </p:cNvSpPr>
          <p:nvPr/>
        </p:nvSpPr>
        <p:spPr bwMode="auto">
          <a:xfrm>
            <a:off x="4550569" y="1150939"/>
            <a:ext cx="4448175" cy="2928937"/>
          </a:xfrm>
          <a:prstGeom prst="rect">
            <a:avLst/>
          </a:prstGeom>
          <a:noFill/>
          <a:ln w="9525">
            <a:noFill/>
            <a:miter lim="800000"/>
            <a:headEnd/>
            <a:tailEnd/>
          </a:ln>
        </p:spPr>
        <p:txBody>
          <a:bodyPr anchor="ctr"/>
          <a:lstStyle/>
          <a:p>
            <a:pPr marL="685800" lvl="1" indent="-228600">
              <a:lnSpc>
                <a:spcPct val="150000"/>
              </a:lnSpc>
              <a:spcBef>
                <a:spcPts val="500"/>
              </a:spcBef>
              <a:buFont typeface="Arial" charset="0"/>
              <a:buChar char="•"/>
            </a:pPr>
            <a:endParaRPr lang="tr-TR" altLang="tr-TR" sz="2400">
              <a:solidFill>
                <a:srgbClr val="000000"/>
              </a:solidFill>
              <a:latin typeface="Cambria" pitchFamily="18" charset="0"/>
            </a:endParaRPr>
          </a:p>
        </p:txBody>
      </p:sp>
      <p:sp>
        <p:nvSpPr>
          <p:cNvPr id="10245" name="Metin kutusu 1"/>
          <p:cNvSpPr txBox="1">
            <a:spLocks noChangeArrowheads="1"/>
          </p:cNvSpPr>
          <p:nvPr/>
        </p:nvSpPr>
        <p:spPr bwMode="auto">
          <a:xfrm>
            <a:off x="142844" y="1357298"/>
            <a:ext cx="8643998" cy="4708981"/>
          </a:xfrm>
          <a:prstGeom prst="rect">
            <a:avLst/>
          </a:prstGeom>
          <a:noFill/>
          <a:ln w="9525">
            <a:noFill/>
            <a:miter lim="800000"/>
            <a:headEnd/>
            <a:tailEnd/>
          </a:ln>
        </p:spPr>
        <p:txBody>
          <a:bodyPr wrap="square">
            <a:spAutoFit/>
          </a:bodyPr>
          <a:lstStyle/>
          <a:p>
            <a:pPr marL="285750" indent="-285750" algn="just">
              <a:lnSpc>
                <a:spcPct val="150000"/>
              </a:lnSpc>
              <a:buFont typeface="Arial" charset="0"/>
              <a:buChar char="•"/>
            </a:pPr>
            <a:r>
              <a:rPr lang="tr-TR" altLang="tr-TR" sz="2000" b="1" dirty="0">
                <a:latin typeface="Cambria" pitchFamily="18" charset="0"/>
              </a:rPr>
              <a:t>Anadolu Meslek Programında, bir mesleğe yönelik bilgi ve becerilerin yanında genel bilgi dersleri yer almaktadır. </a:t>
            </a:r>
          </a:p>
          <a:p>
            <a:pPr marL="285750" indent="-285750" algn="just">
              <a:lnSpc>
                <a:spcPct val="150000"/>
              </a:lnSpc>
              <a:buFont typeface="Arial" charset="0"/>
              <a:buChar char="•"/>
            </a:pPr>
            <a:r>
              <a:rPr lang="tr-TR" altLang="tr-TR" sz="2000" b="1" dirty="0">
                <a:latin typeface="Cambria" pitchFamily="18" charset="0"/>
              </a:rPr>
              <a:t>Anadolu Teknik Programında ise bir mesleğe yönelik bilgi ve becerilerin yanında matematik, fizik, kimya ve biyoloji dersleri 4 yıl boyunca ağırlıklı olarak verilmektedir. </a:t>
            </a:r>
          </a:p>
          <a:p>
            <a:pPr marL="285750" indent="-285750" algn="just">
              <a:lnSpc>
                <a:spcPct val="150000"/>
              </a:lnSpc>
              <a:buFont typeface="Arial" charset="0"/>
              <a:buChar char="•"/>
            </a:pPr>
            <a:r>
              <a:rPr lang="tr-TR" altLang="tr-TR" sz="2000" b="1" dirty="0">
                <a:latin typeface="Cambria" pitchFamily="18" charset="0"/>
              </a:rPr>
              <a:t>Her iki programda da 10. sınıfta mesleki alan eğitimi, 11. ve 12. sınıfta meslek alanına bağlı olarak dal eğitimi verilir.</a:t>
            </a:r>
          </a:p>
          <a:p>
            <a:pPr marL="285750" indent="-285750" algn="just">
              <a:lnSpc>
                <a:spcPct val="150000"/>
              </a:lnSpc>
              <a:buFont typeface="Arial" charset="0"/>
              <a:buChar char="•"/>
            </a:pPr>
            <a:r>
              <a:rPr lang="tr-TR" altLang="tr-TR" sz="2000" b="1" dirty="0">
                <a:latin typeface="Cambria" pitchFamily="18" charset="0"/>
              </a:rPr>
              <a:t>Anadolu Meslek Programlarına sınavsız geçiş ve mahalli yerleştirme ile kayıt yapılır.</a:t>
            </a:r>
          </a:p>
          <a:p>
            <a:pPr marL="285750" indent="-285750" algn="just">
              <a:lnSpc>
                <a:spcPct val="150000"/>
              </a:lnSpc>
              <a:buFont typeface="Arial" charset="0"/>
              <a:buChar char="•"/>
            </a:pPr>
            <a:r>
              <a:rPr lang="tr-TR" altLang="tr-TR" sz="2000" b="1" dirty="0">
                <a:latin typeface="Cambria" pitchFamily="18" charset="0"/>
              </a:rPr>
              <a:t>Anadolu Teknik Programına merkezi sınav ile yerleştirme yapılır.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txBox="1">
            <a:spLocks/>
          </p:cNvSpPr>
          <p:nvPr/>
        </p:nvSpPr>
        <p:spPr bwMode="auto">
          <a:xfrm>
            <a:off x="428596" y="500042"/>
            <a:ext cx="7072362" cy="881062"/>
          </a:xfrm>
          <a:prstGeom prst="rect">
            <a:avLst/>
          </a:prstGeom>
          <a:noFill/>
          <a:ln w="9525">
            <a:noFill/>
            <a:miter lim="800000"/>
            <a:headEnd/>
            <a:tailEnd/>
          </a:ln>
        </p:spPr>
        <p:txBody>
          <a:bodyPr anchor="ctr"/>
          <a:lstStyle/>
          <a:p>
            <a:pPr>
              <a:lnSpc>
                <a:spcPct val="90000"/>
              </a:lnSpc>
            </a:pPr>
            <a:r>
              <a:rPr lang="tr-TR" altLang="tr-TR" sz="2800" b="1" dirty="0">
                <a:solidFill>
                  <a:schemeClr val="accent2"/>
                </a:solidFill>
                <a:latin typeface="Cambria" pitchFamily="18" charset="0"/>
              </a:rPr>
              <a:t>Okul Türleri ve Programlar</a:t>
            </a:r>
          </a:p>
        </p:txBody>
      </p:sp>
      <p:sp>
        <p:nvSpPr>
          <p:cNvPr id="11267" name="İçerik Yer Tutucusu 2"/>
          <p:cNvSpPr txBox="1">
            <a:spLocks/>
          </p:cNvSpPr>
          <p:nvPr/>
        </p:nvSpPr>
        <p:spPr bwMode="auto">
          <a:xfrm>
            <a:off x="267891" y="1495425"/>
            <a:ext cx="4407694" cy="4292600"/>
          </a:xfrm>
          <a:prstGeom prst="rect">
            <a:avLst/>
          </a:prstGeom>
          <a:noFill/>
          <a:ln w="9525">
            <a:noFill/>
            <a:miter lim="800000"/>
            <a:headEnd/>
            <a:tailEnd/>
          </a:ln>
        </p:spPr>
        <p:txBody>
          <a:bodyPr anchor="ctr"/>
          <a:lstStyle/>
          <a:p>
            <a:pPr lvl="2">
              <a:lnSpc>
                <a:spcPct val="90000"/>
              </a:lnSpc>
              <a:buFont typeface="Arial" charset="0"/>
              <a:buNone/>
            </a:pPr>
            <a:endParaRPr lang="tr-TR" altLang="tr-TR" sz="2400">
              <a:solidFill>
                <a:srgbClr val="000000"/>
              </a:solidFill>
              <a:latin typeface="Cambria" pitchFamily="18" charset="0"/>
            </a:endParaRPr>
          </a:p>
          <a:p>
            <a:pPr lvl="2">
              <a:lnSpc>
                <a:spcPct val="90000"/>
              </a:lnSpc>
              <a:buFont typeface="Arial" charset="0"/>
              <a:buNone/>
            </a:pPr>
            <a:endParaRPr lang="tr-TR" altLang="tr-TR" sz="2400">
              <a:solidFill>
                <a:srgbClr val="000000"/>
              </a:solidFill>
              <a:latin typeface="Cambria" pitchFamily="18" charset="0"/>
            </a:endParaRPr>
          </a:p>
          <a:p>
            <a:pPr lvl="2">
              <a:lnSpc>
                <a:spcPct val="90000"/>
              </a:lnSpc>
              <a:buFont typeface="Arial" charset="0"/>
              <a:buNone/>
            </a:pPr>
            <a:endParaRPr lang="tr-TR" altLang="tr-TR" sz="2400">
              <a:solidFill>
                <a:srgbClr val="000000"/>
              </a:solidFill>
              <a:latin typeface="Cambria" pitchFamily="18" charset="0"/>
            </a:endParaRPr>
          </a:p>
        </p:txBody>
      </p:sp>
      <p:sp>
        <p:nvSpPr>
          <p:cNvPr id="11268" name="İçerik Yer Tutucusu 2"/>
          <p:cNvSpPr txBox="1">
            <a:spLocks/>
          </p:cNvSpPr>
          <p:nvPr/>
        </p:nvSpPr>
        <p:spPr bwMode="auto">
          <a:xfrm>
            <a:off x="4550569" y="1150939"/>
            <a:ext cx="4448175" cy="2928937"/>
          </a:xfrm>
          <a:prstGeom prst="rect">
            <a:avLst/>
          </a:prstGeom>
          <a:noFill/>
          <a:ln w="9525">
            <a:noFill/>
            <a:miter lim="800000"/>
            <a:headEnd/>
            <a:tailEnd/>
          </a:ln>
        </p:spPr>
        <p:txBody>
          <a:bodyPr anchor="ctr"/>
          <a:lstStyle/>
          <a:p>
            <a:pPr marL="685800" lvl="1" indent="-228600">
              <a:lnSpc>
                <a:spcPct val="150000"/>
              </a:lnSpc>
              <a:spcBef>
                <a:spcPts val="500"/>
              </a:spcBef>
              <a:buFont typeface="Arial" charset="0"/>
              <a:buChar char="•"/>
            </a:pPr>
            <a:endParaRPr lang="tr-TR" altLang="tr-TR" sz="2400">
              <a:solidFill>
                <a:srgbClr val="000000"/>
              </a:solidFill>
              <a:latin typeface="Cambria" pitchFamily="18" charset="0"/>
            </a:endParaRPr>
          </a:p>
        </p:txBody>
      </p:sp>
      <p:sp>
        <p:nvSpPr>
          <p:cNvPr id="11269" name="Metin kutusu 1"/>
          <p:cNvSpPr txBox="1">
            <a:spLocks noChangeArrowheads="1"/>
          </p:cNvSpPr>
          <p:nvPr/>
        </p:nvSpPr>
        <p:spPr bwMode="auto">
          <a:xfrm>
            <a:off x="571472" y="1428737"/>
            <a:ext cx="8143931" cy="4708981"/>
          </a:xfrm>
          <a:prstGeom prst="rect">
            <a:avLst/>
          </a:prstGeom>
          <a:noFill/>
          <a:ln w="9525">
            <a:noFill/>
            <a:miter lim="800000"/>
            <a:headEnd/>
            <a:tailEnd/>
          </a:ln>
        </p:spPr>
        <p:txBody>
          <a:bodyPr wrap="square">
            <a:spAutoFit/>
          </a:bodyPr>
          <a:lstStyle/>
          <a:p>
            <a:pPr marL="285750" indent="-285750" algn="just">
              <a:lnSpc>
                <a:spcPct val="150000"/>
              </a:lnSpc>
              <a:buFont typeface="Arial" charset="0"/>
              <a:buChar char="•"/>
            </a:pPr>
            <a:r>
              <a:rPr lang="tr-TR" altLang="tr-TR" sz="2000" dirty="0">
                <a:latin typeface="Cambria" pitchFamily="18" charset="0"/>
              </a:rPr>
              <a:t>Çok programlı Anadolu liseleri; genel ve mesleki ve teknik öğretim programlarını bir yönetim altında uygulayan ortaöğretim kurumlarıdır.</a:t>
            </a:r>
          </a:p>
          <a:p>
            <a:pPr marL="285750" indent="-285750" algn="just">
              <a:lnSpc>
                <a:spcPct val="150000"/>
              </a:lnSpc>
              <a:buFont typeface="Arial" charset="0"/>
              <a:buChar char="•"/>
            </a:pPr>
            <a:r>
              <a:rPr lang="tr-TR" altLang="tr-TR" sz="2000" dirty="0">
                <a:latin typeface="Cambria" pitchFamily="18" charset="0"/>
              </a:rPr>
              <a:t>Mesleki eğitim merkezleri, kalfalık ve ustalık eğitimi ile mesleki ve teknik kurs programlarının uygulandığı eğitim kurumlarıdır.</a:t>
            </a:r>
          </a:p>
          <a:p>
            <a:pPr marL="285750" indent="-285750" algn="just">
              <a:lnSpc>
                <a:spcPct val="150000"/>
              </a:lnSpc>
              <a:buFont typeface="Arial" charset="0"/>
              <a:buChar char="•"/>
            </a:pPr>
            <a:r>
              <a:rPr lang="tr-TR" altLang="tr-TR" sz="2000" dirty="0">
                <a:latin typeface="Cambria" pitchFamily="18" charset="0"/>
              </a:rPr>
              <a:t>Mesleki eğitim programlarına sınavsız geçiş ve mahalli yerleştirme ile kayıt yapılır.</a:t>
            </a:r>
          </a:p>
          <a:p>
            <a:pPr marL="285750" indent="-285750" algn="just">
              <a:lnSpc>
                <a:spcPct val="150000"/>
              </a:lnSpc>
              <a:buFont typeface="Arial" charset="0"/>
              <a:buChar char="•"/>
            </a:pPr>
            <a:r>
              <a:rPr lang="tr-TR" altLang="tr-TR" sz="2000" dirty="0">
                <a:latin typeface="Cambria" pitchFamily="18" charset="0"/>
              </a:rPr>
              <a:t>Mesleki eğitim programlarında 9. sınıftan itibaren alan ve dal seçimi yapılır. Eğitime başlanabilmesi için eğitim görülecek alan ve dala uygun işyeri ve usta öğretici olması şartı aranır. Bir veya iki gün teorik eğitim, dört veya beş gün işyerinde mesleki eğitim verilir.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323528" y="2420888"/>
            <a:ext cx="8229600" cy="1399032"/>
          </a:xfrm>
        </p:spPr>
        <p:txBody>
          <a:bodyPr>
            <a:noAutofit/>
          </a:bodyPr>
          <a:lstStyle/>
          <a:p>
            <a:pPr algn="ctr"/>
            <a:r>
              <a:rPr lang="tr-TR" sz="4000" b="1" dirty="0" smtClean="0"/>
              <a:t>İZMİT İLÇESİNDE BULUNAN MESLEKİ VE TEKNİK EĞİTİM VEREN OKULLAR</a:t>
            </a:r>
            <a:endParaRPr lang="tr-TR" sz="4000" b="1" dirty="0"/>
          </a:p>
        </p:txBody>
      </p:sp>
    </p:spTree>
    <p:extLst>
      <p:ext uri="{BB962C8B-B14F-4D97-AF65-F5344CB8AC3E}">
        <p14:creationId xmlns:p14="http://schemas.microsoft.com/office/powerpoint/2010/main" val="2956421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857232"/>
            <a:ext cx="8301038" cy="1571636"/>
          </a:xfrm>
        </p:spPr>
        <p:txBody>
          <a:bodyPr>
            <a:normAutofit fontScale="90000"/>
          </a:bodyPr>
          <a:lstStyle/>
          <a:p>
            <a:pPr algn="ctr"/>
            <a:r>
              <a:rPr lang="tr-TR" b="1" dirty="0"/>
              <a:t>AKÇAKOCA MESLEKİ VE TEKNİK ANADOLU LİSESİ</a:t>
            </a:r>
            <a:r>
              <a:rPr lang="tr-TR" dirty="0"/>
              <a:t/>
            </a:r>
            <a:br>
              <a:rPr lang="tr-TR" dirty="0"/>
            </a:br>
            <a:endParaRPr lang="tr-TR" dirty="0"/>
          </a:p>
        </p:txBody>
      </p:sp>
      <p:graphicFrame>
        <p:nvGraphicFramePr>
          <p:cNvPr id="6" name="3 İçerik Yer Tutucusu"/>
          <p:cNvGraphicFramePr>
            <a:graphicFrameLocks/>
          </p:cNvGraphicFramePr>
          <p:nvPr>
            <p:extLst>
              <p:ext uri="{D42A27DB-BD31-4B8C-83A1-F6EECF244321}">
                <p14:modId xmlns:p14="http://schemas.microsoft.com/office/powerpoint/2010/main" val="3026644137"/>
              </p:ext>
            </p:extLst>
          </p:nvPr>
        </p:nvGraphicFramePr>
        <p:xfrm>
          <a:off x="571472" y="2071678"/>
          <a:ext cx="7943848" cy="3582946"/>
        </p:xfrm>
        <a:graphic>
          <a:graphicData uri="http://schemas.openxmlformats.org/drawingml/2006/table">
            <a:tbl>
              <a:tblPr firstRow="1" bandRow="1">
                <a:tableStyleId>{5940675A-B579-460E-94D1-54222C63F5DA}</a:tableStyleId>
              </a:tblPr>
              <a:tblGrid>
                <a:gridCol w="2551427"/>
                <a:gridCol w="5392421"/>
              </a:tblGrid>
              <a:tr h="1070726">
                <a:tc>
                  <a:txBody>
                    <a:bodyPr/>
                    <a:lstStyle/>
                    <a:p>
                      <a:pPr>
                        <a:lnSpc>
                          <a:spcPct val="115000"/>
                        </a:lnSpc>
                        <a:spcAft>
                          <a:spcPts val="1000"/>
                        </a:spcAft>
                      </a:pPr>
                      <a:r>
                        <a:rPr lang="tr-TR" sz="2400" dirty="0">
                          <a:solidFill>
                            <a:schemeClr val="tx1"/>
                          </a:solidFill>
                        </a:rPr>
                        <a:t>Adres</a:t>
                      </a:r>
                      <a:endParaRPr lang="tr-TR" sz="2400" dirty="0">
                        <a:solidFill>
                          <a:schemeClr val="tx1"/>
                        </a:solidFill>
                        <a:latin typeface="Calibri"/>
                        <a:ea typeface="Calibri"/>
                        <a:cs typeface="Times New Roman"/>
                      </a:endParaRPr>
                    </a:p>
                  </a:txBody>
                  <a:tcPr marL="9525" marR="9525" marT="9525" marB="9525"/>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kumimoji="0" lang="tr-TR" sz="2400" b="0" i="0" kern="1200" dirty="0" err="1" smtClean="0">
                          <a:solidFill>
                            <a:schemeClr val="tx1"/>
                          </a:solidFill>
                          <a:effectLst/>
                          <a:latin typeface="+mn-lt"/>
                          <a:ea typeface="+mn-ea"/>
                          <a:cs typeface="+mn-cs"/>
                        </a:rPr>
                        <a:t>Bekirdere</a:t>
                      </a:r>
                      <a:r>
                        <a:rPr kumimoji="0" lang="tr-TR" sz="2400" b="0" i="0" kern="1200" dirty="0" smtClean="0">
                          <a:solidFill>
                            <a:schemeClr val="tx1"/>
                          </a:solidFill>
                          <a:effectLst/>
                          <a:latin typeface="+mn-lt"/>
                          <a:ea typeface="+mn-ea"/>
                          <a:cs typeface="+mn-cs"/>
                        </a:rPr>
                        <a:t> Mah. Ayça </a:t>
                      </a:r>
                      <a:r>
                        <a:rPr kumimoji="0" lang="tr-TR" sz="2400" b="0" i="0" kern="1200" dirty="0" err="1" smtClean="0">
                          <a:solidFill>
                            <a:schemeClr val="tx1"/>
                          </a:solidFill>
                          <a:effectLst/>
                          <a:latin typeface="+mn-lt"/>
                          <a:ea typeface="+mn-ea"/>
                          <a:cs typeface="+mn-cs"/>
                        </a:rPr>
                        <a:t>Sk</a:t>
                      </a:r>
                      <a:r>
                        <a:rPr kumimoji="0" lang="tr-TR" sz="2400" b="0" i="0" kern="1200" dirty="0" smtClean="0">
                          <a:solidFill>
                            <a:schemeClr val="tx1"/>
                          </a:solidFill>
                          <a:effectLst/>
                          <a:latin typeface="+mn-lt"/>
                          <a:ea typeface="+mn-ea"/>
                          <a:cs typeface="+mn-cs"/>
                        </a:rPr>
                        <a:t>. No.92 Şehir Hastanesi İnşaatı Yanı İzmit / </a:t>
                      </a:r>
                      <a:r>
                        <a:rPr kumimoji="0" lang="tr-TR" sz="2400" b="0" i="0" kern="1200" dirty="0" err="1" smtClean="0">
                          <a:solidFill>
                            <a:schemeClr val="tx1"/>
                          </a:solidFill>
                          <a:effectLst/>
                          <a:latin typeface="+mn-lt"/>
                          <a:ea typeface="+mn-ea"/>
                          <a:cs typeface="+mn-cs"/>
                        </a:rPr>
                        <a:t>KOCAELİ</a:t>
                      </a:r>
                      <a:r>
                        <a:rPr lang="tr-TR" sz="2400" b="1" dirty="0" err="1" smtClean="0"/>
                        <a:t>Okul</a:t>
                      </a:r>
                      <a:r>
                        <a:rPr lang="tr-TR" sz="2400" b="1" dirty="0" smtClean="0"/>
                        <a:t> önümüzdeki eğitim yılında </a:t>
                      </a:r>
                      <a:r>
                        <a:rPr lang="tr-TR" sz="2400" b="1" dirty="0" err="1" smtClean="0"/>
                        <a:t>Kartepe</a:t>
                      </a:r>
                      <a:r>
                        <a:rPr lang="tr-TR" sz="2400" b="1" dirty="0" smtClean="0"/>
                        <a:t> bölgesinde eğitim verecektir.</a:t>
                      </a:r>
                      <a:endParaRPr lang="tr-TR" sz="2400" b="1" dirty="0" smtClean="0">
                        <a:latin typeface="Calibri"/>
                        <a:ea typeface="Calibri"/>
                        <a:cs typeface="Times New Roman"/>
                      </a:endParaRPr>
                    </a:p>
                  </a:txBody>
                  <a:tcPr marL="9525" marR="9525" marT="9525" marB="9525"/>
                </a:tc>
              </a:tr>
              <a:tr h="551493">
                <a:tc>
                  <a:txBody>
                    <a:bodyPr/>
                    <a:lstStyle/>
                    <a:p>
                      <a:pPr>
                        <a:lnSpc>
                          <a:spcPct val="115000"/>
                        </a:lnSpc>
                        <a:spcAft>
                          <a:spcPts val="1000"/>
                        </a:spcAft>
                      </a:pPr>
                      <a:r>
                        <a:rPr lang="tr-TR" sz="2400" dirty="0">
                          <a:solidFill>
                            <a:schemeClr val="tx1"/>
                          </a:solidFill>
                        </a:rPr>
                        <a:t>Telefon</a:t>
                      </a:r>
                      <a:endParaRPr lang="tr-TR" sz="2400" dirty="0">
                        <a:solidFill>
                          <a:schemeClr val="tx1"/>
                        </a:solidFill>
                        <a:latin typeface="Calibri"/>
                        <a:ea typeface="Calibri"/>
                        <a:cs typeface="Times New Roman"/>
                      </a:endParaRPr>
                    </a:p>
                  </a:txBody>
                  <a:tcPr marL="9525" marR="9525" marT="9525" marB="9525"/>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tr-TR" sz="2400" b="1" dirty="0" smtClean="0"/>
                        <a:t>2622268271</a:t>
                      </a:r>
                      <a:endParaRPr lang="tr-TR" sz="2400" b="1" dirty="0" smtClean="0">
                        <a:latin typeface="Calibri"/>
                        <a:ea typeface="Calibri"/>
                        <a:cs typeface="Times New Roman"/>
                      </a:endParaRPr>
                    </a:p>
                  </a:txBody>
                  <a:tcPr marL="9525" marR="9525" marT="9525" marB="9525"/>
                </a:tc>
              </a:tr>
              <a:tr h="469609">
                <a:tc>
                  <a:txBody>
                    <a:bodyPr/>
                    <a:lstStyle/>
                    <a:p>
                      <a:pPr>
                        <a:lnSpc>
                          <a:spcPct val="115000"/>
                        </a:lnSpc>
                        <a:spcAft>
                          <a:spcPts val="1000"/>
                        </a:spcAft>
                      </a:pPr>
                      <a:r>
                        <a:rPr lang="tr-TR" sz="2400" dirty="0">
                          <a:solidFill>
                            <a:schemeClr val="tx1"/>
                          </a:solidFill>
                        </a:rPr>
                        <a:t>Web Sitesi</a:t>
                      </a:r>
                      <a:endParaRPr lang="tr-TR" sz="2400" dirty="0">
                        <a:solidFill>
                          <a:schemeClr val="tx1"/>
                        </a:solidFill>
                        <a:latin typeface="Calibri"/>
                        <a:ea typeface="Calibri"/>
                        <a:cs typeface="Times New Roman"/>
                      </a:endParaRPr>
                    </a:p>
                  </a:txBody>
                  <a:tcPr marL="9525" marR="9525" marT="9525" marB="9525"/>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tr-TR" sz="2400" b="1" u="none" strike="noStrike" dirty="0" smtClean="0">
                          <a:ln>
                            <a:solidFill>
                              <a:schemeClr val="tx1">
                                <a:lumMod val="95000"/>
                                <a:lumOff val="5000"/>
                              </a:schemeClr>
                            </a:solidFill>
                          </a:ln>
                          <a:hlinkClick r:id="rId2"/>
                        </a:rPr>
                        <a:t>http://kocaeliaotml.meb.k12.tr</a:t>
                      </a:r>
                      <a:endParaRPr lang="tr-TR" sz="2400" b="1" dirty="0" smtClean="0">
                        <a:ln>
                          <a:solidFill>
                            <a:schemeClr val="tx1">
                              <a:lumMod val="95000"/>
                              <a:lumOff val="5000"/>
                            </a:schemeClr>
                          </a:solidFill>
                        </a:ln>
                        <a:solidFill>
                          <a:schemeClr val="tx2"/>
                        </a:solidFill>
                        <a:latin typeface="Calibri"/>
                        <a:ea typeface="Calibri"/>
                        <a:cs typeface="Times New Roman"/>
                      </a:endParaRPr>
                    </a:p>
                  </a:txBody>
                  <a:tcPr marL="9525" marR="9525" marT="9525" marB="9525"/>
                </a:tc>
              </a:tr>
              <a:tr h="370840">
                <a:tc>
                  <a:txBody>
                    <a:bodyPr/>
                    <a:lstStyle/>
                    <a:p>
                      <a:pPr algn="l">
                        <a:lnSpc>
                          <a:spcPct val="115000"/>
                        </a:lnSpc>
                        <a:spcAft>
                          <a:spcPts val="0"/>
                        </a:spcAft>
                      </a:pPr>
                      <a:r>
                        <a:rPr lang="tr-TR" sz="2400" dirty="0" smtClean="0">
                          <a:solidFill>
                            <a:schemeClr val="tx1"/>
                          </a:solidFill>
                        </a:rPr>
                        <a:t>ÖĞRETİM ŞEKLİ</a:t>
                      </a:r>
                      <a:endParaRPr lang="tr-TR" sz="2400" dirty="0">
                        <a:solidFill>
                          <a:schemeClr val="tx1"/>
                        </a:solidFill>
                        <a:latin typeface="Calibri"/>
                        <a:ea typeface="Calibri"/>
                        <a:cs typeface="Times New Roman"/>
                      </a:endParaRPr>
                    </a:p>
                  </a:txBody>
                  <a:tcPr marL="9525" marR="9525" marT="9525" marB="9525"/>
                </a:tc>
                <a:tc>
                  <a:txBody>
                    <a:bodyPr/>
                    <a:lstStyle/>
                    <a:p>
                      <a:pPr algn="l">
                        <a:lnSpc>
                          <a:spcPct val="115000"/>
                        </a:lnSpc>
                        <a:spcAft>
                          <a:spcPts val="0"/>
                        </a:spcAft>
                      </a:pPr>
                      <a:r>
                        <a:rPr lang="tr-TR" sz="2400" dirty="0" smtClean="0">
                          <a:solidFill>
                            <a:schemeClr val="tx1"/>
                          </a:solidFill>
                        </a:rPr>
                        <a:t>KARMA</a:t>
                      </a:r>
                      <a:endParaRPr lang="tr-TR" sz="2400" dirty="0">
                        <a:solidFill>
                          <a:schemeClr val="tx1"/>
                        </a:solidFill>
                        <a:latin typeface="Calibri"/>
                        <a:ea typeface="Calibri"/>
                        <a:cs typeface="Times New Roman"/>
                      </a:endParaRPr>
                    </a:p>
                  </a:txBody>
                  <a:tcPr marL="9525" marR="9525" marT="9525" marB="9525"/>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20688"/>
            <a:ext cx="8229600" cy="1045838"/>
          </a:xfrm>
        </p:spPr>
        <p:txBody>
          <a:bodyPr>
            <a:normAutofit fontScale="90000"/>
          </a:bodyPr>
          <a:lstStyle/>
          <a:p>
            <a:pPr algn="ctr"/>
            <a:r>
              <a:rPr lang="tr-TR" sz="4400" b="1" dirty="0"/>
              <a:t>AKÇAKOCA MESLEKİ VE TEKNİK ANADOLU LİSESİ</a:t>
            </a:r>
            <a:r>
              <a:rPr lang="tr-TR" sz="4400" dirty="0"/>
              <a:t/>
            </a:r>
            <a:br>
              <a:rPr lang="tr-TR" sz="4400" dirty="0"/>
            </a:b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659162305"/>
              </p:ext>
            </p:extLst>
          </p:nvPr>
        </p:nvGraphicFramePr>
        <p:xfrm>
          <a:off x="755576" y="1700811"/>
          <a:ext cx="7776863" cy="4111006"/>
        </p:xfrm>
        <a:graphic>
          <a:graphicData uri="http://schemas.openxmlformats.org/drawingml/2006/table">
            <a:tbl>
              <a:tblPr firstRow="1" firstCol="1" bandRow="1">
                <a:tableStyleId>{5C22544A-7EE6-4342-B048-85BDC9FD1C3A}</a:tableStyleId>
              </a:tblPr>
              <a:tblGrid>
                <a:gridCol w="360040"/>
                <a:gridCol w="1152128"/>
                <a:gridCol w="4406820"/>
                <a:gridCol w="1857875"/>
              </a:tblGrid>
              <a:tr h="360037">
                <a:tc>
                  <a:txBody>
                    <a:bodyPr/>
                    <a:lstStyle/>
                    <a:p>
                      <a:pPr algn="l">
                        <a:lnSpc>
                          <a:spcPct val="115000"/>
                        </a:lnSpc>
                      </a:pPr>
                      <a:endParaRPr lang="tr-TR" sz="1100" dirty="0">
                        <a:effectLst/>
                        <a:latin typeface="Calibri"/>
                      </a:endParaRPr>
                    </a:p>
                  </a:txBody>
                  <a:tcPr marL="9525" marR="9525" marT="9525" marB="9525"/>
                </a:tc>
                <a:tc>
                  <a:txBody>
                    <a:bodyPr/>
                    <a:lstStyle/>
                    <a:p>
                      <a:pPr algn="ctr">
                        <a:lnSpc>
                          <a:spcPct val="115000"/>
                        </a:lnSpc>
                      </a:pPr>
                      <a:r>
                        <a:rPr lang="tr-TR" sz="2000" dirty="0" smtClean="0">
                          <a:effectLst/>
                          <a:latin typeface="Calibri"/>
                        </a:rPr>
                        <a:t>PROGRAM TÜRÜ</a:t>
                      </a:r>
                      <a:endParaRPr lang="tr-TR" sz="2000" dirty="0">
                        <a:effectLst/>
                        <a:latin typeface="Calibri"/>
                      </a:endParaRPr>
                    </a:p>
                  </a:txBody>
                  <a:tcPr marL="9525" marR="9525" marT="9525" marB="9525"/>
                </a:tc>
                <a:tc>
                  <a:txBody>
                    <a:bodyPr/>
                    <a:lstStyle/>
                    <a:p>
                      <a:pPr algn="ctr">
                        <a:lnSpc>
                          <a:spcPct val="115000"/>
                        </a:lnSpc>
                        <a:spcAft>
                          <a:spcPts val="0"/>
                        </a:spcAft>
                      </a:pPr>
                      <a:r>
                        <a:rPr lang="tr-TR" sz="2000" dirty="0">
                          <a:effectLst/>
                        </a:rPr>
                        <a:t>ALANLARI</a:t>
                      </a:r>
                      <a:endParaRPr lang="tr-TR" sz="20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2000" dirty="0">
                          <a:effectLst/>
                        </a:rPr>
                        <a:t>DALLARI</a:t>
                      </a:r>
                      <a:endParaRPr lang="tr-TR" sz="2000" dirty="0">
                        <a:effectLst/>
                        <a:latin typeface="Calibri"/>
                        <a:ea typeface="Calibri"/>
                        <a:cs typeface="Times New Roman"/>
                      </a:endParaRPr>
                    </a:p>
                  </a:txBody>
                  <a:tcPr marL="9525" marR="9525" marT="9525" marB="9525"/>
                </a:tc>
              </a:tr>
              <a:tr h="847729">
                <a:tc>
                  <a:txBody>
                    <a:bodyPr/>
                    <a:lstStyle/>
                    <a:p>
                      <a:pPr algn="l">
                        <a:lnSpc>
                          <a:spcPct val="115000"/>
                        </a:lnSpc>
                        <a:spcAft>
                          <a:spcPts val="0"/>
                        </a:spcAft>
                      </a:pPr>
                      <a:r>
                        <a:rPr lang="tr-TR" sz="2000" dirty="0">
                          <a:effectLst/>
                        </a:rPr>
                        <a:t>1</a:t>
                      </a:r>
                      <a:endParaRPr lang="tr-TR" sz="2000" dirty="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2000" dirty="0">
                          <a:effectLst/>
                        </a:rPr>
                        <a:t>AMP</a:t>
                      </a:r>
                      <a:endParaRPr lang="tr-TR" sz="2000" dirty="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2000" dirty="0">
                          <a:effectLst/>
                        </a:rPr>
                        <a:t>YİYECEK İÇECEK HİZMETLERİ</a:t>
                      </a:r>
                      <a:endParaRPr lang="tr-TR" sz="2000" dirty="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2000">
                          <a:effectLst/>
                        </a:rPr>
                        <a:t>Mutfak</a:t>
                      </a:r>
                      <a:endParaRPr lang="tr-TR" sz="2000">
                        <a:effectLst/>
                        <a:latin typeface="Calibri"/>
                        <a:ea typeface="Calibri"/>
                        <a:cs typeface="Times New Roman"/>
                      </a:endParaRPr>
                    </a:p>
                  </a:txBody>
                  <a:tcPr marL="9525" marR="9525" marT="9525" marB="9525"/>
                </a:tc>
              </a:tr>
              <a:tr h="847729">
                <a:tc>
                  <a:txBody>
                    <a:bodyPr/>
                    <a:lstStyle/>
                    <a:p>
                      <a:pPr algn="l">
                        <a:lnSpc>
                          <a:spcPct val="115000"/>
                        </a:lnSpc>
                        <a:spcAft>
                          <a:spcPts val="0"/>
                        </a:spcAft>
                      </a:pPr>
                      <a:r>
                        <a:rPr lang="tr-TR" sz="2000">
                          <a:effectLst/>
                        </a:rPr>
                        <a:t>2</a:t>
                      </a:r>
                      <a:endParaRPr lang="tr-TR" sz="20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2000">
                          <a:effectLst/>
                        </a:rPr>
                        <a:t>AMP</a:t>
                      </a:r>
                      <a:endParaRPr lang="tr-TR" sz="20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2000" dirty="0">
                          <a:effectLst/>
                        </a:rPr>
                        <a:t>KONAKLAMA ve SEYAHAT HİZMETLERİ</a:t>
                      </a:r>
                      <a:endParaRPr lang="tr-TR" sz="2000" dirty="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2000">
                          <a:effectLst/>
                        </a:rPr>
                        <a:t>Operasyon</a:t>
                      </a:r>
                      <a:endParaRPr lang="tr-TR" sz="2000">
                        <a:effectLst/>
                        <a:latin typeface="Calibri"/>
                        <a:ea typeface="Calibri"/>
                        <a:cs typeface="Times New Roman"/>
                      </a:endParaRPr>
                    </a:p>
                  </a:txBody>
                  <a:tcPr marL="9525" marR="9525" marT="9525" marB="9525"/>
                </a:tc>
              </a:tr>
              <a:tr h="847729">
                <a:tc>
                  <a:txBody>
                    <a:bodyPr/>
                    <a:lstStyle/>
                    <a:p>
                      <a:pPr algn="l">
                        <a:lnSpc>
                          <a:spcPct val="115000"/>
                        </a:lnSpc>
                        <a:spcAft>
                          <a:spcPts val="0"/>
                        </a:spcAft>
                      </a:pPr>
                      <a:r>
                        <a:rPr lang="tr-TR" sz="2000">
                          <a:effectLst/>
                        </a:rPr>
                        <a:t>3</a:t>
                      </a:r>
                      <a:endParaRPr lang="tr-TR" sz="20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2000">
                          <a:effectLst/>
                        </a:rPr>
                        <a:t>AMP</a:t>
                      </a:r>
                      <a:endParaRPr lang="tr-TR" sz="20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2000" dirty="0">
                          <a:effectLst/>
                        </a:rPr>
                        <a:t>YİYECEK İÇECEK HİZMETLERİ</a:t>
                      </a:r>
                      <a:endParaRPr lang="tr-TR" sz="2000" dirty="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2000" dirty="0">
                          <a:effectLst/>
                        </a:rPr>
                        <a:t>Servis</a:t>
                      </a:r>
                      <a:endParaRPr lang="tr-TR" sz="2000" dirty="0">
                        <a:effectLst/>
                        <a:latin typeface="Calibri"/>
                        <a:ea typeface="Calibri"/>
                        <a:cs typeface="Times New Roman"/>
                      </a:endParaRPr>
                    </a:p>
                  </a:txBody>
                  <a:tcPr marL="9525" marR="9525" marT="9525" marB="9525"/>
                </a:tc>
              </a:tr>
              <a:tr h="847729">
                <a:tc>
                  <a:txBody>
                    <a:bodyPr/>
                    <a:lstStyle/>
                    <a:p>
                      <a:pPr algn="l">
                        <a:lnSpc>
                          <a:spcPct val="115000"/>
                        </a:lnSpc>
                        <a:spcAft>
                          <a:spcPts val="0"/>
                        </a:spcAft>
                      </a:pPr>
                      <a:r>
                        <a:rPr lang="tr-TR" sz="2000">
                          <a:effectLst/>
                        </a:rPr>
                        <a:t>4</a:t>
                      </a:r>
                      <a:endParaRPr lang="tr-TR" sz="20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2000">
                          <a:effectLst/>
                        </a:rPr>
                        <a:t>AMP</a:t>
                      </a:r>
                      <a:endParaRPr lang="tr-TR" sz="20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2000">
                          <a:effectLst/>
                        </a:rPr>
                        <a:t>KONAKLAMA ve SEYAHAT HİZMETLERİ</a:t>
                      </a:r>
                      <a:endParaRPr lang="tr-TR" sz="20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2000" dirty="0">
                          <a:effectLst/>
                        </a:rPr>
                        <a:t>Ön Büro</a:t>
                      </a:r>
                      <a:endParaRPr lang="tr-TR" sz="2000" dirty="0">
                        <a:effectLst/>
                        <a:latin typeface="Calibri"/>
                        <a:ea typeface="Calibri"/>
                        <a:cs typeface="Times New Roman"/>
                      </a:endParaRPr>
                    </a:p>
                  </a:txBody>
                  <a:tcPr marL="9525" marR="9525" marT="9525" marB="9525"/>
                </a:tc>
              </a:tr>
            </a:tbl>
          </a:graphicData>
        </a:graphic>
      </p:graphicFrame>
    </p:spTree>
    <p:extLst>
      <p:ext uri="{BB962C8B-B14F-4D97-AF65-F5344CB8AC3E}">
        <p14:creationId xmlns:p14="http://schemas.microsoft.com/office/powerpoint/2010/main" val="3490933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20688"/>
            <a:ext cx="8229600" cy="1584176"/>
          </a:xfrm>
        </p:spPr>
        <p:txBody>
          <a:bodyPr>
            <a:normAutofit fontScale="90000"/>
          </a:bodyPr>
          <a:lstStyle/>
          <a:p>
            <a:pPr algn="ctr"/>
            <a:r>
              <a:rPr lang="tr-TR" b="1" dirty="0" smtClean="0"/>
              <a:t>BAŞÖĞRETMEN MESLEKİ VE TEKNİK ANADOLU LİSESİ</a:t>
            </a:r>
            <a:r>
              <a:rPr lang="tr-TR" dirty="0" smtClean="0"/>
              <a:t/>
            </a:r>
            <a:br>
              <a:rPr lang="tr-TR" dirty="0" smtClean="0"/>
            </a:br>
            <a:endParaRPr lang="tr-TR" dirty="0"/>
          </a:p>
        </p:txBody>
      </p:sp>
      <p:graphicFrame>
        <p:nvGraphicFramePr>
          <p:cNvPr id="4" name="3 İçerik Yer Tutucusu"/>
          <p:cNvGraphicFramePr>
            <a:graphicFrameLocks noGrp="1"/>
          </p:cNvGraphicFramePr>
          <p:nvPr>
            <p:ph idx="1"/>
          </p:nvPr>
        </p:nvGraphicFramePr>
        <p:xfrm>
          <a:off x="428596" y="2285992"/>
          <a:ext cx="8258204" cy="3111378"/>
        </p:xfrm>
        <a:graphic>
          <a:graphicData uri="http://schemas.openxmlformats.org/drawingml/2006/table">
            <a:tbl>
              <a:tblPr firstRow="1" bandRow="1">
                <a:tableStyleId>{5940675A-B579-460E-94D1-54222C63F5DA}</a:tableStyleId>
              </a:tblPr>
              <a:tblGrid>
                <a:gridCol w="2500330"/>
                <a:gridCol w="5757874"/>
              </a:tblGrid>
              <a:tr h="1270928">
                <a:tc>
                  <a:txBody>
                    <a:bodyPr/>
                    <a:lstStyle/>
                    <a:p>
                      <a:pPr>
                        <a:lnSpc>
                          <a:spcPct val="115000"/>
                        </a:lnSpc>
                        <a:spcAft>
                          <a:spcPts val="1000"/>
                        </a:spcAft>
                      </a:pPr>
                      <a:r>
                        <a:rPr lang="tr-TR" sz="2400" dirty="0">
                          <a:solidFill>
                            <a:schemeClr val="tx1"/>
                          </a:solidFill>
                        </a:rPr>
                        <a:t>Adres</a:t>
                      </a:r>
                      <a:endParaRPr lang="tr-TR" sz="2400"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400" dirty="0">
                          <a:solidFill>
                            <a:schemeClr val="tx1"/>
                          </a:solidFill>
                        </a:rPr>
                        <a:t>ALİKAHYA FATİH MAH. ŞEMİ ERGİN CAD. NO: 17 İZMİT / KOCAELİ</a:t>
                      </a:r>
                      <a:endParaRPr lang="tr-TR" sz="2400" dirty="0">
                        <a:solidFill>
                          <a:schemeClr val="tx1"/>
                        </a:solidFill>
                        <a:latin typeface="Calibri"/>
                        <a:ea typeface="Calibri"/>
                        <a:cs typeface="Times New Roman"/>
                      </a:endParaRPr>
                    </a:p>
                  </a:txBody>
                  <a:tcPr marL="9525" marR="9525" marT="9525" marB="9525"/>
                </a:tc>
              </a:tr>
              <a:tr h="547190">
                <a:tc>
                  <a:txBody>
                    <a:bodyPr/>
                    <a:lstStyle/>
                    <a:p>
                      <a:pPr>
                        <a:lnSpc>
                          <a:spcPct val="115000"/>
                        </a:lnSpc>
                        <a:spcAft>
                          <a:spcPts val="1000"/>
                        </a:spcAft>
                      </a:pPr>
                      <a:r>
                        <a:rPr lang="tr-TR" sz="2400" dirty="0">
                          <a:solidFill>
                            <a:schemeClr val="tx1"/>
                          </a:solidFill>
                        </a:rPr>
                        <a:t>Telefon</a:t>
                      </a:r>
                      <a:endParaRPr lang="tr-TR" sz="2400"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400" dirty="0">
                          <a:solidFill>
                            <a:schemeClr val="tx1"/>
                          </a:solidFill>
                        </a:rPr>
                        <a:t>2623194243</a:t>
                      </a:r>
                      <a:endParaRPr lang="tr-TR" sz="2400" dirty="0">
                        <a:solidFill>
                          <a:schemeClr val="tx1"/>
                        </a:solidFill>
                        <a:latin typeface="Calibri"/>
                        <a:ea typeface="Calibri"/>
                        <a:cs typeface="Times New Roman"/>
                      </a:endParaRPr>
                    </a:p>
                  </a:txBody>
                  <a:tcPr marL="9525" marR="9525" marT="9525" marB="9525"/>
                </a:tc>
              </a:tr>
              <a:tr h="853586">
                <a:tc>
                  <a:txBody>
                    <a:bodyPr/>
                    <a:lstStyle/>
                    <a:p>
                      <a:pPr>
                        <a:lnSpc>
                          <a:spcPct val="115000"/>
                        </a:lnSpc>
                        <a:spcAft>
                          <a:spcPts val="1000"/>
                        </a:spcAft>
                      </a:pPr>
                      <a:r>
                        <a:rPr lang="tr-TR" sz="2400" dirty="0">
                          <a:solidFill>
                            <a:schemeClr val="tx1"/>
                          </a:solidFill>
                        </a:rPr>
                        <a:t>Web Sitesi</a:t>
                      </a:r>
                      <a:endParaRPr lang="tr-TR" sz="2400"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400" u="none" strike="noStrike" dirty="0">
                          <a:solidFill>
                            <a:schemeClr val="tx1"/>
                          </a:solidFill>
                          <a:hlinkClick r:id="rId2"/>
                        </a:rPr>
                        <a:t>http://basogretmenmtal.meb.k12.tr</a:t>
                      </a:r>
                      <a:endParaRPr lang="tr-TR" sz="2400" dirty="0">
                        <a:solidFill>
                          <a:schemeClr val="tx1"/>
                        </a:solidFill>
                        <a:latin typeface="Calibri"/>
                        <a:ea typeface="Calibri"/>
                        <a:cs typeface="Times New Roman"/>
                      </a:endParaRPr>
                    </a:p>
                  </a:txBody>
                  <a:tcPr marL="9525" marR="9525" marT="9525" marB="9525"/>
                </a:tc>
              </a:tr>
              <a:tr h="436244">
                <a:tc>
                  <a:txBody>
                    <a:bodyPr/>
                    <a:lstStyle/>
                    <a:p>
                      <a:pPr algn="l">
                        <a:lnSpc>
                          <a:spcPct val="115000"/>
                        </a:lnSpc>
                        <a:spcAft>
                          <a:spcPts val="0"/>
                        </a:spcAft>
                      </a:pPr>
                      <a:r>
                        <a:rPr lang="tr-TR" sz="2400" dirty="0" smtClean="0">
                          <a:solidFill>
                            <a:schemeClr val="tx1"/>
                          </a:solidFill>
                        </a:rPr>
                        <a:t>ÖĞRETİM ŞEKLİ</a:t>
                      </a:r>
                      <a:endParaRPr lang="tr-TR" sz="2400" dirty="0">
                        <a:solidFill>
                          <a:schemeClr val="tx1"/>
                        </a:solidFill>
                        <a:latin typeface="Calibri"/>
                        <a:ea typeface="Calibri"/>
                        <a:cs typeface="Times New Roman"/>
                      </a:endParaRPr>
                    </a:p>
                  </a:txBody>
                  <a:tcPr marL="9525" marR="9525" marT="9525" marB="9525"/>
                </a:tc>
                <a:tc>
                  <a:txBody>
                    <a:bodyPr/>
                    <a:lstStyle/>
                    <a:p>
                      <a:pPr algn="l">
                        <a:lnSpc>
                          <a:spcPct val="115000"/>
                        </a:lnSpc>
                        <a:spcAft>
                          <a:spcPts val="0"/>
                        </a:spcAft>
                      </a:pPr>
                      <a:r>
                        <a:rPr lang="tr-TR" sz="2400" dirty="0" smtClean="0">
                          <a:solidFill>
                            <a:schemeClr val="tx1"/>
                          </a:solidFill>
                        </a:rPr>
                        <a:t>KARMA</a:t>
                      </a:r>
                      <a:endParaRPr lang="tr-TR" sz="2400" dirty="0">
                        <a:solidFill>
                          <a:schemeClr val="tx1"/>
                        </a:solidFill>
                        <a:latin typeface="Calibri"/>
                        <a:ea typeface="Calibri"/>
                        <a:cs typeface="Times New Roman"/>
                      </a:endParaRPr>
                    </a:p>
                  </a:txBody>
                  <a:tcPr marL="9525" marR="9525" marT="9525" marB="9525"/>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pPr algn="ctr"/>
            <a:r>
              <a:rPr lang="tr-TR" b="1" dirty="0"/>
              <a:t>BAŞÖĞRETMEN MESLEKİ VE TEKNİK ANADOLU LİSESİ</a:t>
            </a:r>
            <a:endParaRPr lang="tr-TR"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2788181283"/>
              </p:ext>
            </p:extLst>
          </p:nvPr>
        </p:nvGraphicFramePr>
        <p:xfrm>
          <a:off x="457200" y="1882775"/>
          <a:ext cx="8229630" cy="3724587"/>
        </p:xfrm>
        <a:graphic>
          <a:graphicData uri="http://schemas.openxmlformats.org/drawingml/2006/table">
            <a:tbl>
              <a:tblPr firstRow="1" bandRow="1">
                <a:tableStyleId>{5C22544A-7EE6-4342-B048-85BDC9FD1C3A}</a:tableStyleId>
              </a:tblPr>
              <a:tblGrid>
                <a:gridCol w="352692"/>
                <a:gridCol w="1340231"/>
                <a:gridCol w="3456384"/>
                <a:gridCol w="3080323"/>
              </a:tblGrid>
              <a:tr h="432048">
                <a:tc>
                  <a:txBody>
                    <a:bodyPr/>
                    <a:lstStyle/>
                    <a:p>
                      <a:pPr>
                        <a:lnSpc>
                          <a:spcPct val="115000"/>
                        </a:lnSpc>
                        <a:spcAft>
                          <a:spcPts val="0"/>
                        </a:spcAft>
                      </a:pPr>
                      <a:endParaRPr lang="tr-TR" sz="1100" dirty="0">
                        <a:latin typeface="Calibri"/>
                        <a:ea typeface="Calibri"/>
                        <a:cs typeface="Times New Roman"/>
                      </a:endParaRPr>
                    </a:p>
                  </a:txBody>
                  <a:tcPr marL="9331" marR="9331" marT="9525" marB="9525"/>
                </a:tc>
                <a:tc>
                  <a:txBody>
                    <a:bodyPr/>
                    <a:lstStyle/>
                    <a:p>
                      <a:pPr algn="ctr">
                        <a:lnSpc>
                          <a:spcPct val="115000"/>
                        </a:lnSpc>
                      </a:pPr>
                      <a:r>
                        <a:rPr lang="tr-TR" sz="2000" dirty="0" smtClean="0">
                          <a:effectLst/>
                          <a:latin typeface="Calibri"/>
                        </a:rPr>
                        <a:t>PROGRAM TÜRÜ</a:t>
                      </a:r>
                      <a:endParaRPr lang="tr-TR" sz="2000" dirty="0">
                        <a:effectLst/>
                        <a:latin typeface="Calibri"/>
                      </a:endParaRPr>
                    </a:p>
                  </a:txBody>
                  <a:tcPr marL="9331" marR="9331" marT="9525" marB="9525"/>
                </a:tc>
                <a:tc>
                  <a:txBody>
                    <a:bodyPr/>
                    <a:lstStyle/>
                    <a:p>
                      <a:pPr algn="ctr">
                        <a:lnSpc>
                          <a:spcPct val="115000"/>
                        </a:lnSpc>
                        <a:spcAft>
                          <a:spcPts val="0"/>
                        </a:spcAft>
                      </a:pPr>
                      <a:r>
                        <a:rPr lang="tr-TR" sz="2000" dirty="0">
                          <a:effectLst/>
                        </a:rPr>
                        <a:t>ALANLARI</a:t>
                      </a:r>
                      <a:endParaRPr lang="tr-TR" sz="2000" dirty="0">
                        <a:effectLst/>
                        <a:latin typeface="Calibri"/>
                        <a:ea typeface="Calibri"/>
                        <a:cs typeface="Times New Roman"/>
                      </a:endParaRPr>
                    </a:p>
                  </a:txBody>
                  <a:tcPr marL="9331" marR="9331" marT="9525" marB="9525"/>
                </a:tc>
                <a:tc>
                  <a:txBody>
                    <a:bodyPr/>
                    <a:lstStyle/>
                    <a:p>
                      <a:pPr algn="ctr">
                        <a:lnSpc>
                          <a:spcPct val="115000"/>
                        </a:lnSpc>
                        <a:spcAft>
                          <a:spcPts val="0"/>
                        </a:spcAft>
                      </a:pPr>
                      <a:r>
                        <a:rPr lang="tr-TR" sz="2000" dirty="0">
                          <a:effectLst/>
                        </a:rPr>
                        <a:t>DALLARI</a:t>
                      </a:r>
                      <a:endParaRPr lang="tr-TR" sz="2000" dirty="0">
                        <a:effectLst/>
                        <a:latin typeface="Calibri"/>
                        <a:ea typeface="Calibri"/>
                        <a:cs typeface="Times New Roman"/>
                      </a:endParaRPr>
                    </a:p>
                  </a:txBody>
                  <a:tcPr marL="9331" marR="9331" marT="9525" marB="9525"/>
                </a:tc>
              </a:tr>
              <a:tr h="408617">
                <a:tc>
                  <a:txBody>
                    <a:bodyPr/>
                    <a:lstStyle/>
                    <a:p>
                      <a:pPr>
                        <a:lnSpc>
                          <a:spcPct val="115000"/>
                        </a:lnSpc>
                        <a:spcAft>
                          <a:spcPts val="0"/>
                        </a:spcAft>
                      </a:pPr>
                      <a:r>
                        <a:rPr lang="tr-TR" sz="1800" dirty="0">
                          <a:solidFill>
                            <a:srgbClr val="212529"/>
                          </a:solidFill>
                          <a:effectLst/>
                          <a:latin typeface="MyriadPro"/>
                          <a:ea typeface="Times New Roman"/>
                          <a:cs typeface="Times New Roman"/>
                        </a:rPr>
                        <a:t>1</a:t>
                      </a:r>
                      <a:endParaRPr lang="tr-TR" sz="1800" dirty="0">
                        <a:effectLst/>
                        <a:latin typeface="Calibri"/>
                        <a:ea typeface="Calibri"/>
                        <a:cs typeface="Times New Roman"/>
                      </a:endParaRPr>
                    </a:p>
                  </a:txBody>
                  <a:tcPr marL="9331" marR="9331" marT="9525" marB="9525"/>
                </a:tc>
                <a:tc>
                  <a:txBody>
                    <a:bodyPr/>
                    <a:lstStyle/>
                    <a:p>
                      <a:pPr>
                        <a:lnSpc>
                          <a:spcPct val="115000"/>
                        </a:lnSpc>
                        <a:spcAft>
                          <a:spcPts val="0"/>
                        </a:spcAft>
                      </a:pPr>
                      <a:r>
                        <a:rPr lang="tr-TR" sz="1800" dirty="0">
                          <a:solidFill>
                            <a:srgbClr val="212529"/>
                          </a:solidFill>
                          <a:effectLst/>
                          <a:latin typeface="MyriadPro"/>
                          <a:ea typeface="Times New Roman"/>
                          <a:cs typeface="Times New Roman"/>
                        </a:rPr>
                        <a:t>AMP</a:t>
                      </a:r>
                      <a:endParaRPr lang="tr-TR" sz="1800" dirty="0">
                        <a:effectLst/>
                        <a:latin typeface="Calibri"/>
                        <a:ea typeface="Calibri"/>
                        <a:cs typeface="Times New Roman"/>
                      </a:endParaRPr>
                    </a:p>
                  </a:txBody>
                  <a:tcPr marL="9331" marR="9331" marT="9525" marB="9525"/>
                </a:tc>
                <a:tc>
                  <a:txBody>
                    <a:bodyPr/>
                    <a:lstStyle/>
                    <a:p>
                      <a:pPr>
                        <a:lnSpc>
                          <a:spcPct val="115000"/>
                        </a:lnSpc>
                        <a:spcAft>
                          <a:spcPts val="0"/>
                        </a:spcAft>
                      </a:pPr>
                      <a:r>
                        <a:rPr lang="tr-TR" sz="1800" dirty="0"/>
                        <a:t>BÜRO YÖNETİMİ</a:t>
                      </a:r>
                      <a:endParaRPr lang="tr-TR" sz="1800" dirty="0">
                        <a:latin typeface="Calibri"/>
                        <a:ea typeface="Calibri"/>
                        <a:cs typeface="Times New Roman"/>
                      </a:endParaRPr>
                    </a:p>
                  </a:txBody>
                  <a:tcPr marL="9331" marR="9331" marT="9525" marB="9525"/>
                </a:tc>
                <a:tc>
                  <a:txBody>
                    <a:bodyPr/>
                    <a:lstStyle/>
                    <a:p>
                      <a:pPr>
                        <a:lnSpc>
                          <a:spcPct val="115000"/>
                        </a:lnSpc>
                        <a:spcAft>
                          <a:spcPts val="0"/>
                        </a:spcAft>
                      </a:pPr>
                      <a:r>
                        <a:rPr lang="tr-TR" sz="1800"/>
                        <a:t>Yönetici Sekreterliği</a:t>
                      </a:r>
                      <a:endParaRPr lang="tr-TR" sz="1800">
                        <a:latin typeface="Calibri"/>
                        <a:ea typeface="Calibri"/>
                        <a:cs typeface="Times New Roman"/>
                      </a:endParaRPr>
                    </a:p>
                  </a:txBody>
                  <a:tcPr marL="9331" marR="9331" marT="9525" marB="9525"/>
                </a:tc>
              </a:tr>
              <a:tr h="370840">
                <a:tc>
                  <a:txBody>
                    <a:bodyPr/>
                    <a:lstStyle/>
                    <a:p>
                      <a:pPr>
                        <a:lnSpc>
                          <a:spcPct val="115000"/>
                        </a:lnSpc>
                        <a:spcAft>
                          <a:spcPts val="0"/>
                        </a:spcAft>
                      </a:pPr>
                      <a:r>
                        <a:rPr lang="tr-TR" sz="1800">
                          <a:solidFill>
                            <a:srgbClr val="212529"/>
                          </a:solidFill>
                          <a:effectLst/>
                          <a:latin typeface="MyriadPro"/>
                          <a:ea typeface="Times New Roman"/>
                          <a:cs typeface="Times New Roman"/>
                        </a:rPr>
                        <a:t>2</a:t>
                      </a:r>
                      <a:endParaRPr lang="tr-TR" sz="1800">
                        <a:effectLst/>
                        <a:latin typeface="Calibri"/>
                        <a:ea typeface="Calibri"/>
                        <a:cs typeface="Times New Roman"/>
                      </a:endParaRPr>
                    </a:p>
                  </a:txBody>
                  <a:tcPr marL="9331" marR="9331" marT="9525" marB="9525"/>
                </a:tc>
                <a:tc>
                  <a:txBody>
                    <a:bodyPr/>
                    <a:lstStyle/>
                    <a:p>
                      <a:pPr>
                        <a:lnSpc>
                          <a:spcPct val="115000"/>
                        </a:lnSpc>
                        <a:spcAft>
                          <a:spcPts val="0"/>
                        </a:spcAft>
                      </a:pPr>
                      <a:r>
                        <a:rPr lang="tr-TR" sz="1800" dirty="0">
                          <a:solidFill>
                            <a:srgbClr val="212529"/>
                          </a:solidFill>
                          <a:effectLst/>
                          <a:latin typeface="MyriadPro"/>
                          <a:ea typeface="Times New Roman"/>
                          <a:cs typeface="Times New Roman"/>
                        </a:rPr>
                        <a:t>AMP</a:t>
                      </a:r>
                      <a:endParaRPr lang="tr-TR" sz="1800" dirty="0">
                        <a:effectLst/>
                        <a:latin typeface="Calibri"/>
                        <a:ea typeface="Calibri"/>
                        <a:cs typeface="Times New Roman"/>
                      </a:endParaRPr>
                    </a:p>
                  </a:txBody>
                  <a:tcPr marL="9331" marR="9331" marT="9525" marB="9525"/>
                </a:tc>
                <a:tc>
                  <a:txBody>
                    <a:bodyPr/>
                    <a:lstStyle/>
                    <a:p>
                      <a:pPr>
                        <a:lnSpc>
                          <a:spcPct val="115000"/>
                        </a:lnSpc>
                        <a:spcAft>
                          <a:spcPts val="0"/>
                        </a:spcAft>
                      </a:pPr>
                      <a:r>
                        <a:rPr lang="tr-TR" sz="1800" dirty="0"/>
                        <a:t>BÜRO YÖNETİMİ</a:t>
                      </a:r>
                      <a:endParaRPr lang="tr-TR" sz="1800" dirty="0">
                        <a:latin typeface="Calibri"/>
                        <a:ea typeface="Calibri"/>
                        <a:cs typeface="Times New Roman"/>
                      </a:endParaRPr>
                    </a:p>
                  </a:txBody>
                  <a:tcPr marL="9331" marR="9331" marT="9525" marB="9525"/>
                </a:tc>
                <a:tc>
                  <a:txBody>
                    <a:bodyPr/>
                    <a:lstStyle/>
                    <a:p>
                      <a:pPr>
                        <a:lnSpc>
                          <a:spcPct val="115000"/>
                        </a:lnSpc>
                        <a:spcAft>
                          <a:spcPts val="0"/>
                        </a:spcAft>
                      </a:pPr>
                      <a:r>
                        <a:rPr lang="tr-TR" sz="1800" dirty="0"/>
                        <a:t>Hukuk Sekreterliği</a:t>
                      </a:r>
                      <a:endParaRPr lang="tr-TR" sz="1800" dirty="0">
                        <a:latin typeface="Calibri"/>
                        <a:ea typeface="Calibri"/>
                        <a:cs typeface="Times New Roman"/>
                      </a:endParaRPr>
                    </a:p>
                  </a:txBody>
                  <a:tcPr marL="9331" marR="9331" marT="9525" marB="9525"/>
                </a:tc>
              </a:tr>
              <a:tr h="370840">
                <a:tc>
                  <a:txBody>
                    <a:bodyPr/>
                    <a:lstStyle/>
                    <a:p>
                      <a:pPr>
                        <a:lnSpc>
                          <a:spcPct val="115000"/>
                        </a:lnSpc>
                        <a:spcAft>
                          <a:spcPts val="0"/>
                        </a:spcAft>
                      </a:pPr>
                      <a:r>
                        <a:rPr lang="tr-TR" sz="1800">
                          <a:solidFill>
                            <a:srgbClr val="212529"/>
                          </a:solidFill>
                          <a:effectLst/>
                          <a:latin typeface="MyriadPro"/>
                          <a:ea typeface="Times New Roman"/>
                          <a:cs typeface="Times New Roman"/>
                        </a:rPr>
                        <a:t>3</a:t>
                      </a:r>
                      <a:endParaRPr lang="tr-TR" sz="1800">
                        <a:effectLst/>
                        <a:latin typeface="Calibri"/>
                        <a:ea typeface="Calibri"/>
                        <a:cs typeface="Times New Roman"/>
                      </a:endParaRPr>
                    </a:p>
                  </a:txBody>
                  <a:tcPr marL="9331" marR="9331" marT="9525" marB="9525"/>
                </a:tc>
                <a:tc>
                  <a:txBody>
                    <a:bodyPr/>
                    <a:lstStyle/>
                    <a:p>
                      <a:pPr>
                        <a:lnSpc>
                          <a:spcPct val="115000"/>
                        </a:lnSpc>
                        <a:spcAft>
                          <a:spcPts val="0"/>
                        </a:spcAft>
                      </a:pPr>
                      <a:r>
                        <a:rPr lang="tr-TR" sz="1800" dirty="0">
                          <a:solidFill>
                            <a:srgbClr val="212529"/>
                          </a:solidFill>
                          <a:effectLst/>
                          <a:latin typeface="MyriadPro"/>
                          <a:ea typeface="Times New Roman"/>
                          <a:cs typeface="Times New Roman"/>
                        </a:rPr>
                        <a:t>AMP</a:t>
                      </a:r>
                      <a:endParaRPr lang="tr-TR" sz="1800" dirty="0">
                        <a:effectLst/>
                        <a:latin typeface="Calibri"/>
                        <a:ea typeface="Calibri"/>
                        <a:cs typeface="Times New Roman"/>
                      </a:endParaRPr>
                    </a:p>
                  </a:txBody>
                  <a:tcPr marL="9331" marR="9331" marT="9525" marB="9525"/>
                </a:tc>
                <a:tc>
                  <a:txBody>
                    <a:bodyPr/>
                    <a:lstStyle/>
                    <a:p>
                      <a:pPr>
                        <a:lnSpc>
                          <a:spcPct val="115000"/>
                        </a:lnSpc>
                        <a:spcAft>
                          <a:spcPts val="0"/>
                        </a:spcAft>
                      </a:pPr>
                      <a:r>
                        <a:rPr lang="tr-TR" sz="1800" dirty="0"/>
                        <a:t>BÜRO YÖNETİMİ</a:t>
                      </a:r>
                      <a:endParaRPr lang="tr-TR" sz="1800" dirty="0">
                        <a:latin typeface="Calibri"/>
                        <a:ea typeface="Calibri"/>
                        <a:cs typeface="Times New Roman"/>
                      </a:endParaRPr>
                    </a:p>
                  </a:txBody>
                  <a:tcPr marL="9331" marR="9331" marT="9525" marB="9525"/>
                </a:tc>
                <a:tc>
                  <a:txBody>
                    <a:bodyPr/>
                    <a:lstStyle/>
                    <a:p>
                      <a:pPr>
                        <a:lnSpc>
                          <a:spcPct val="115000"/>
                        </a:lnSpc>
                        <a:spcAft>
                          <a:spcPts val="0"/>
                        </a:spcAft>
                      </a:pPr>
                      <a:r>
                        <a:rPr lang="tr-TR" sz="1800" dirty="0"/>
                        <a:t>Ticaret Sekreterliği</a:t>
                      </a:r>
                      <a:endParaRPr lang="tr-TR" sz="1800" dirty="0">
                        <a:latin typeface="Calibri"/>
                        <a:ea typeface="Calibri"/>
                        <a:cs typeface="Times New Roman"/>
                      </a:endParaRPr>
                    </a:p>
                  </a:txBody>
                  <a:tcPr marL="9331" marR="9331" marT="9525" marB="9525"/>
                </a:tc>
              </a:tr>
              <a:tr h="370840">
                <a:tc>
                  <a:txBody>
                    <a:bodyPr/>
                    <a:lstStyle/>
                    <a:p>
                      <a:pPr>
                        <a:lnSpc>
                          <a:spcPct val="115000"/>
                        </a:lnSpc>
                        <a:spcAft>
                          <a:spcPts val="0"/>
                        </a:spcAft>
                      </a:pPr>
                      <a:r>
                        <a:rPr lang="tr-TR" sz="1800">
                          <a:solidFill>
                            <a:srgbClr val="212529"/>
                          </a:solidFill>
                          <a:effectLst/>
                          <a:latin typeface="MyriadPro"/>
                          <a:ea typeface="Times New Roman"/>
                          <a:cs typeface="Times New Roman"/>
                        </a:rPr>
                        <a:t>4</a:t>
                      </a:r>
                      <a:endParaRPr lang="tr-TR" sz="1800">
                        <a:effectLst/>
                        <a:latin typeface="Calibri"/>
                        <a:ea typeface="Calibri"/>
                        <a:cs typeface="Times New Roman"/>
                      </a:endParaRPr>
                    </a:p>
                  </a:txBody>
                  <a:tcPr marL="9331" marR="9331" marT="9525" marB="9525"/>
                </a:tc>
                <a:tc>
                  <a:txBody>
                    <a:bodyPr/>
                    <a:lstStyle/>
                    <a:p>
                      <a:pPr>
                        <a:lnSpc>
                          <a:spcPct val="115000"/>
                        </a:lnSpc>
                        <a:spcAft>
                          <a:spcPts val="0"/>
                        </a:spcAft>
                      </a:pPr>
                      <a:r>
                        <a:rPr lang="tr-TR" sz="1800">
                          <a:solidFill>
                            <a:srgbClr val="212529"/>
                          </a:solidFill>
                          <a:effectLst/>
                          <a:latin typeface="MyriadPro"/>
                          <a:ea typeface="Times New Roman"/>
                          <a:cs typeface="Times New Roman"/>
                        </a:rPr>
                        <a:t>AMP</a:t>
                      </a:r>
                      <a:endParaRPr lang="tr-TR" sz="1800">
                        <a:effectLst/>
                        <a:latin typeface="Calibri"/>
                        <a:ea typeface="Calibri"/>
                        <a:cs typeface="Times New Roman"/>
                      </a:endParaRPr>
                    </a:p>
                  </a:txBody>
                  <a:tcPr marL="9331" marR="9331" marT="9525" marB="9525"/>
                </a:tc>
                <a:tc>
                  <a:txBody>
                    <a:bodyPr/>
                    <a:lstStyle/>
                    <a:p>
                      <a:pPr>
                        <a:lnSpc>
                          <a:spcPct val="115000"/>
                        </a:lnSpc>
                        <a:spcAft>
                          <a:spcPts val="0"/>
                        </a:spcAft>
                      </a:pPr>
                      <a:r>
                        <a:rPr lang="tr-TR" sz="1800" dirty="0"/>
                        <a:t>PAZARLAMA VE PERAKENDE</a:t>
                      </a:r>
                      <a:endParaRPr lang="tr-TR" sz="1800" dirty="0">
                        <a:latin typeface="Calibri"/>
                        <a:ea typeface="Calibri"/>
                        <a:cs typeface="Times New Roman"/>
                      </a:endParaRPr>
                    </a:p>
                  </a:txBody>
                  <a:tcPr marL="9331" marR="9331" marT="9525" marB="9525"/>
                </a:tc>
                <a:tc>
                  <a:txBody>
                    <a:bodyPr/>
                    <a:lstStyle/>
                    <a:p>
                      <a:pPr>
                        <a:lnSpc>
                          <a:spcPct val="115000"/>
                        </a:lnSpc>
                        <a:spcAft>
                          <a:spcPts val="0"/>
                        </a:spcAft>
                      </a:pPr>
                      <a:r>
                        <a:rPr lang="tr-TR" sz="1800" dirty="0"/>
                        <a:t>Emlak Komisyonculuğu</a:t>
                      </a:r>
                      <a:endParaRPr lang="tr-TR" sz="1800" dirty="0">
                        <a:latin typeface="Calibri"/>
                        <a:ea typeface="Calibri"/>
                        <a:cs typeface="Times New Roman"/>
                      </a:endParaRPr>
                    </a:p>
                  </a:txBody>
                  <a:tcPr marL="9331" marR="9331" marT="9525" marB="9525"/>
                </a:tc>
              </a:tr>
              <a:tr h="370840">
                <a:tc>
                  <a:txBody>
                    <a:bodyPr/>
                    <a:lstStyle/>
                    <a:p>
                      <a:pPr>
                        <a:lnSpc>
                          <a:spcPct val="115000"/>
                        </a:lnSpc>
                        <a:spcAft>
                          <a:spcPts val="0"/>
                        </a:spcAft>
                      </a:pPr>
                      <a:r>
                        <a:rPr lang="tr-TR" sz="1800">
                          <a:solidFill>
                            <a:srgbClr val="212529"/>
                          </a:solidFill>
                          <a:effectLst/>
                          <a:latin typeface="MyriadPro"/>
                          <a:ea typeface="Times New Roman"/>
                          <a:cs typeface="Times New Roman"/>
                        </a:rPr>
                        <a:t>5</a:t>
                      </a:r>
                      <a:endParaRPr lang="tr-TR" sz="1800">
                        <a:effectLst/>
                        <a:latin typeface="Calibri"/>
                        <a:ea typeface="Calibri"/>
                        <a:cs typeface="Times New Roman"/>
                      </a:endParaRPr>
                    </a:p>
                  </a:txBody>
                  <a:tcPr marL="9331" marR="9331" marT="9525" marB="9525"/>
                </a:tc>
                <a:tc>
                  <a:txBody>
                    <a:bodyPr/>
                    <a:lstStyle/>
                    <a:p>
                      <a:pPr>
                        <a:lnSpc>
                          <a:spcPct val="115000"/>
                        </a:lnSpc>
                        <a:spcAft>
                          <a:spcPts val="0"/>
                        </a:spcAft>
                      </a:pPr>
                      <a:r>
                        <a:rPr lang="tr-TR" sz="1800">
                          <a:solidFill>
                            <a:srgbClr val="212529"/>
                          </a:solidFill>
                          <a:effectLst/>
                          <a:latin typeface="MyriadPro"/>
                          <a:ea typeface="Times New Roman"/>
                          <a:cs typeface="Times New Roman"/>
                        </a:rPr>
                        <a:t>AMP</a:t>
                      </a:r>
                      <a:endParaRPr lang="tr-TR" sz="1800">
                        <a:effectLst/>
                        <a:latin typeface="Calibri"/>
                        <a:ea typeface="Calibri"/>
                        <a:cs typeface="Times New Roman"/>
                      </a:endParaRPr>
                    </a:p>
                  </a:txBody>
                  <a:tcPr marL="9331" marR="9331" marT="9525" marB="9525"/>
                </a:tc>
                <a:tc>
                  <a:txBody>
                    <a:bodyPr/>
                    <a:lstStyle/>
                    <a:p>
                      <a:pPr>
                        <a:lnSpc>
                          <a:spcPct val="115000"/>
                        </a:lnSpc>
                        <a:spcAft>
                          <a:spcPts val="0"/>
                        </a:spcAft>
                      </a:pPr>
                      <a:r>
                        <a:rPr lang="tr-TR" sz="1800" dirty="0"/>
                        <a:t>PAZARLAMA VE PERAKENDE</a:t>
                      </a:r>
                      <a:endParaRPr lang="tr-TR" sz="1800" dirty="0">
                        <a:latin typeface="Calibri"/>
                        <a:ea typeface="Calibri"/>
                        <a:cs typeface="Times New Roman"/>
                      </a:endParaRPr>
                    </a:p>
                  </a:txBody>
                  <a:tcPr marL="9331" marR="9331" marT="9525" marB="9525"/>
                </a:tc>
                <a:tc>
                  <a:txBody>
                    <a:bodyPr/>
                    <a:lstStyle/>
                    <a:p>
                      <a:pPr>
                        <a:lnSpc>
                          <a:spcPct val="115000"/>
                        </a:lnSpc>
                        <a:spcAft>
                          <a:spcPts val="0"/>
                        </a:spcAft>
                      </a:pPr>
                      <a:r>
                        <a:rPr lang="tr-TR" sz="1800" dirty="0"/>
                        <a:t>Sigortacılık</a:t>
                      </a:r>
                      <a:endParaRPr lang="tr-TR" sz="1800" dirty="0">
                        <a:latin typeface="Calibri"/>
                        <a:ea typeface="Calibri"/>
                        <a:cs typeface="Times New Roman"/>
                      </a:endParaRPr>
                    </a:p>
                  </a:txBody>
                  <a:tcPr marL="9331" marR="9331" marT="9525" marB="9525"/>
                </a:tc>
              </a:tr>
              <a:tr h="370840">
                <a:tc>
                  <a:txBody>
                    <a:bodyPr/>
                    <a:lstStyle/>
                    <a:p>
                      <a:pPr>
                        <a:lnSpc>
                          <a:spcPct val="115000"/>
                        </a:lnSpc>
                        <a:spcAft>
                          <a:spcPts val="0"/>
                        </a:spcAft>
                      </a:pPr>
                      <a:r>
                        <a:rPr lang="tr-TR" sz="1800">
                          <a:solidFill>
                            <a:srgbClr val="212529"/>
                          </a:solidFill>
                          <a:effectLst/>
                          <a:latin typeface="MyriadPro"/>
                          <a:ea typeface="Times New Roman"/>
                          <a:cs typeface="Times New Roman"/>
                        </a:rPr>
                        <a:t>6</a:t>
                      </a:r>
                      <a:endParaRPr lang="tr-TR" sz="1800">
                        <a:effectLst/>
                        <a:latin typeface="Calibri"/>
                        <a:ea typeface="Calibri"/>
                        <a:cs typeface="Times New Roman"/>
                      </a:endParaRPr>
                    </a:p>
                  </a:txBody>
                  <a:tcPr marL="9331" marR="9331" marT="9525" marB="9525"/>
                </a:tc>
                <a:tc>
                  <a:txBody>
                    <a:bodyPr/>
                    <a:lstStyle/>
                    <a:p>
                      <a:pPr>
                        <a:lnSpc>
                          <a:spcPct val="115000"/>
                        </a:lnSpc>
                        <a:spcAft>
                          <a:spcPts val="0"/>
                        </a:spcAft>
                      </a:pPr>
                      <a:r>
                        <a:rPr lang="tr-TR" sz="1800">
                          <a:solidFill>
                            <a:srgbClr val="212529"/>
                          </a:solidFill>
                          <a:effectLst/>
                          <a:latin typeface="MyriadPro"/>
                          <a:ea typeface="Times New Roman"/>
                          <a:cs typeface="Times New Roman"/>
                        </a:rPr>
                        <a:t>AMP</a:t>
                      </a:r>
                      <a:endParaRPr lang="tr-TR" sz="1800">
                        <a:effectLst/>
                        <a:latin typeface="Calibri"/>
                        <a:ea typeface="Calibri"/>
                        <a:cs typeface="Times New Roman"/>
                      </a:endParaRPr>
                    </a:p>
                  </a:txBody>
                  <a:tcPr marL="9331" marR="9331" marT="9525" marB="9525"/>
                </a:tc>
                <a:tc>
                  <a:txBody>
                    <a:bodyPr/>
                    <a:lstStyle/>
                    <a:p>
                      <a:pPr>
                        <a:lnSpc>
                          <a:spcPct val="115000"/>
                        </a:lnSpc>
                        <a:spcAft>
                          <a:spcPts val="0"/>
                        </a:spcAft>
                      </a:pPr>
                      <a:r>
                        <a:rPr lang="tr-TR" sz="1800" dirty="0"/>
                        <a:t>MUHASEBE VE FİNANSMAN</a:t>
                      </a:r>
                      <a:endParaRPr lang="tr-TR" sz="1800" dirty="0">
                        <a:latin typeface="Calibri"/>
                        <a:ea typeface="Calibri"/>
                        <a:cs typeface="Times New Roman"/>
                      </a:endParaRPr>
                    </a:p>
                  </a:txBody>
                  <a:tcPr marL="9331" marR="9331" marT="9525" marB="9525"/>
                </a:tc>
                <a:tc>
                  <a:txBody>
                    <a:bodyPr/>
                    <a:lstStyle/>
                    <a:p>
                      <a:pPr>
                        <a:lnSpc>
                          <a:spcPct val="115000"/>
                        </a:lnSpc>
                        <a:spcAft>
                          <a:spcPts val="0"/>
                        </a:spcAft>
                      </a:pPr>
                      <a:r>
                        <a:rPr lang="tr-TR" sz="1800" dirty="0"/>
                        <a:t>Finans ve Borsa Hizmetleri</a:t>
                      </a:r>
                      <a:endParaRPr lang="tr-TR" sz="1800" dirty="0">
                        <a:latin typeface="Calibri"/>
                        <a:ea typeface="Calibri"/>
                        <a:cs typeface="Times New Roman"/>
                      </a:endParaRPr>
                    </a:p>
                  </a:txBody>
                  <a:tcPr marL="9331" marR="9331" marT="9525" marB="9525"/>
                </a:tc>
              </a:tr>
              <a:tr h="370840">
                <a:tc>
                  <a:txBody>
                    <a:bodyPr/>
                    <a:lstStyle/>
                    <a:p>
                      <a:pPr>
                        <a:lnSpc>
                          <a:spcPct val="115000"/>
                        </a:lnSpc>
                        <a:spcAft>
                          <a:spcPts val="0"/>
                        </a:spcAft>
                      </a:pPr>
                      <a:r>
                        <a:rPr lang="tr-TR" sz="1800">
                          <a:solidFill>
                            <a:srgbClr val="212529"/>
                          </a:solidFill>
                          <a:effectLst/>
                          <a:latin typeface="MyriadPro"/>
                          <a:ea typeface="Times New Roman"/>
                          <a:cs typeface="Times New Roman"/>
                        </a:rPr>
                        <a:t>7</a:t>
                      </a:r>
                      <a:endParaRPr lang="tr-TR" sz="1800">
                        <a:effectLst/>
                        <a:latin typeface="Calibri"/>
                        <a:ea typeface="Calibri"/>
                        <a:cs typeface="Times New Roman"/>
                      </a:endParaRPr>
                    </a:p>
                  </a:txBody>
                  <a:tcPr marL="9331" marR="9331" marT="9525" marB="9525"/>
                </a:tc>
                <a:tc>
                  <a:txBody>
                    <a:bodyPr/>
                    <a:lstStyle/>
                    <a:p>
                      <a:pPr>
                        <a:lnSpc>
                          <a:spcPct val="115000"/>
                        </a:lnSpc>
                        <a:spcAft>
                          <a:spcPts val="0"/>
                        </a:spcAft>
                      </a:pPr>
                      <a:r>
                        <a:rPr lang="tr-TR" sz="1800">
                          <a:solidFill>
                            <a:srgbClr val="212529"/>
                          </a:solidFill>
                          <a:effectLst/>
                          <a:latin typeface="MyriadPro"/>
                          <a:ea typeface="Times New Roman"/>
                          <a:cs typeface="Times New Roman"/>
                        </a:rPr>
                        <a:t>AMP</a:t>
                      </a:r>
                      <a:endParaRPr lang="tr-TR" sz="1800">
                        <a:effectLst/>
                        <a:latin typeface="Calibri"/>
                        <a:ea typeface="Calibri"/>
                        <a:cs typeface="Times New Roman"/>
                      </a:endParaRPr>
                    </a:p>
                  </a:txBody>
                  <a:tcPr marL="9331" marR="9331" marT="9525" marB="9525"/>
                </a:tc>
                <a:tc>
                  <a:txBody>
                    <a:bodyPr/>
                    <a:lstStyle/>
                    <a:p>
                      <a:pPr>
                        <a:lnSpc>
                          <a:spcPct val="115000"/>
                        </a:lnSpc>
                        <a:spcAft>
                          <a:spcPts val="0"/>
                        </a:spcAft>
                      </a:pPr>
                      <a:r>
                        <a:rPr lang="tr-TR" sz="1800" dirty="0"/>
                        <a:t>MUHASEBE VE FİNANSMAN</a:t>
                      </a:r>
                      <a:endParaRPr lang="tr-TR" sz="1800" dirty="0">
                        <a:latin typeface="Calibri"/>
                        <a:ea typeface="Calibri"/>
                        <a:cs typeface="Times New Roman"/>
                      </a:endParaRPr>
                    </a:p>
                  </a:txBody>
                  <a:tcPr marL="9331" marR="9331" marT="9525" marB="9525"/>
                </a:tc>
                <a:tc>
                  <a:txBody>
                    <a:bodyPr/>
                    <a:lstStyle/>
                    <a:p>
                      <a:pPr>
                        <a:lnSpc>
                          <a:spcPct val="115000"/>
                        </a:lnSpc>
                        <a:spcAft>
                          <a:spcPts val="0"/>
                        </a:spcAft>
                      </a:pPr>
                      <a:r>
                        <a:rPr lang="tr-TR" sz="1800" dirty="0"/>
                        <a:t>Bilgisayarlı Muhasebe</a:t>
                      </a:r>
                      <a:endParaRPr lang="tr-TR" sz="1800" dirty="0">
                        <a:latin typeface="Calibri"/>
                        <a:ea typeface="Calibri"/>
                        <a:cs typeface="Times New Roman"/>
                      </a:endParaRPr>
                    </a:p>
                  </a:txBody>
                  <a:tcPr marL="9331" marR="9331" marT="9525" marB="9525"/>
                </a:tc>
              </a:tr>
              <a:tr h="370840">
                <a:tc>
                  <a:txBody>
                    <a:bodyPr/>
                    <a:lstStyle/>
                    <a:p>
                      <a:pPr>
                        <a:lnSpc>
                          <a:spcPct val="115000"/>
                        </a:lnSpc>
                        <a:spcAft>
                          <a:spcPts val="0"/>
                        </a:spcAft>
                      </a:pPr>
                      <a:r>
                        <a:rPr lang="tr-TR" sz="1800">
                          <a:solidFill>
                            <a:srgbClr val="212529"/>
                          </a:solidFill>
                          <a:effectLst/>
                          <a:latin typeface="MyriadPro"/>
                          <a:ea typeface="Times New Roman"/>
                          <a:cs typeface="Times New Roman"/>
                        </a:rPr>
                        <a:t>8</a:t>
                      </a:r>
                      <a:endParaRPr lang="tr-TR" sz="1800">
                        <a:effectLst/>
                        <a:latin typeface="Calibri"/>
                        <a:ea typeface="Calibri"/>
                        <a:cs typeface="Times New Roman"/>
                      </a:endParaRPr>
                    </a:p>
                  </a:txBody>
                  <a:tcPr marL="9331" marR="9331" marT="9525" marB="9525"/>
                </a:tc>
                <a:tc>
                  <a:txBody>
                    <a:bodyPr/>
                    <a:lstStyle/>
                    <a:p>
                      <a:pPr>
                        <a:lnSpc>
                          <a:spcPct val="115000"/>
                        </a:lnSpc>
                        <a:spcAft>
                          <a:spcPts val="0"/>
                        </a:spcAft>
                      </a:pPr>
                      <a:r>
                        <a:rPr lang="tr-TR" sz="1800" dirty="0">
                          <a:solidFill>
                            <a:srgbClr val="212529"/>
                          </a:solidFill>
                          <a:effectLst/>
                          <a:latin typeface="MyriadPro"/>
                          <a:ea typeface="Times New Roman"/>
                          <a:cs typeface="Times New Roman"/>
                        </a:rPr>
                        <a:t>AMP</a:t>
                      </a:r>
                      <a:endParaRPr lang="tr-TR" sz="1800" dirty="0">
                        <a:effectLst/>
                        <a:latin typeface="Calibri"/>
                        <a:ea typeface="Calibri"/>
                        <a:cs typeface="Times New Roman"/>
                      </a:endParaRPr>
                    </a:p>
                  </a:txBody>
                  <a:tcPr marL="9331" marR="9331" marT="9525" marB="9525"/>
                </a:tc>
                <a:tc>
                  <a:txBody>
                    <a:bodyPr/>
                    <a:lstStyle/>
                    <a:p>
                      <a:pPr>
                        <a:lnSpc>
                          <a:spcPct val="115000"/>
                        </a:lnSpc>
                        <a:spcAft>
                          <a:spcPts val="0"/>
                        </a:spcAft>
                      </a:pPr>
                      <a:r>
                        <a:rPr lang="tr-TR" sz="1800" dirty="0"/>
                        <a:t>MUHASEBE VE FİNANSMAN</a:t>
                      </a:r>
                      <a:endParaRPr lang="tr-TR" sz="1800" dirty="0">
                        <a:latin typeface="Calibri"/>
                        <a:ea typeface="Calibri"/>
                        <a:cs typeface="Times New Roman"/>
                      </a:endParaRPr>
                    </a:p>
                  </a:txBody>
                  <a:tcPr marL="9331" marR="9331" marT="9525" marB="9525"/>
                </a:tc>
                <a:tc>
                  <a:txBody>
                    <a:bodyPr/>
                    <a:lstStyle/>
                    <a:p>
                      <a:pPr>
                        <a:lnSpc>
                          <a:spcPct val="115000"/>
                        </a:lnSpc>
                        <a:spcAft>
                          <a:spcPts val="0"/>
                        </a:spcAft>
                      </a:pPr>
                      <a:r>
                        <a:rPr lang="tr-TR" sz="1800" dirty="0"/>
                        <a:t>Dış Ticaret Ofis Hizmetleri</a:t>
                      </a:r>
                      <a:endParaRPr lang="tr-TR" sz="1800" dirty="0">
                        <a:latin typeface="Calibri"/>
                        <a:ea typeface="Calibri"/>
                        <a:cs typeface="Times New Roman"/>
                      </a:endParaRPr>
                    </a:p>
                  </a:txBody>
                  <a:tcPr marL="9331" marR="9331" marT="9525" marB="9525"/>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smtClean="0">
                <a:effectLst/>
              </a:rPr>
              <a:t>İZMİT MESLEKİ VE TEKNİK ANADOLU LİSESİ</a:t>
            </a:r>
            <a:endParaRPr lang="tr-TR"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2270862282"/>
              </p:ext>
            </p:extLst>
          </p:nvPr>
        </p:nvGraphicFramePr>
        <p:xfrm>
          <a:off x="457200" y="2261553"/>
          <a:ext cx="8229600" cy="2080827"/>
        </p:xfrm>
        <a:graphic>
          <a:graphicData uri="http://schemas.openxmlformats.org/drawingml/2006/table">
            <a:tbl>
              <a:tblPr firstRow="1" bandRow="1">
                <a:tableStyleId>{5940675A-B579-460E-94D1-54222C63F5DA}</a:tableStyleId>
              </a:tblPr>
              <a:tblGrid>
                <a:gridCol w="2602632"/>
                <a:gridCol w="5626968"/>
              </a:tblGrid>
              <a:tr h="0">
                <a:tc>
                  <a:txBody>
                    <a:bodyPr/>
                    <a:lstStyle/>
                    <a:p>
                      <a:pPr>
                        <a:lnSpc>
                          <a:spcPct val="115000"/>
                        </a:lnSpc>
                        <a:spcAft>
                          <a:spcPts val="1000"/>
                        </a:spcAft>
                      </a:pPr>
                      <a:r>
                        <a:rPr lang="tr-TR" sz="2400" dirty="0">
                          <a:solidFill>
                            <a:schemeClr val="tx1"/>
                          </a:solidFill>
                        </a:rPr>
                        <a:t>Adres</a:t>
                      </a:r>
                      <a:endParaRPr lang="tr-TR" sz="2400"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kumimoji="0" lang="tr-TR" sz="1800" kern="1200" dirty="0" smtClean="0">
                          <a:solidFill>
                            <a:schemeClr val="tx1"/>
                          </a:solidFill>
                          <a:effectLst/>
                          <a:latin typeface="+mn-lt"/>
                          <a:ea typeface="+mn-ea"/>
                          <a:cs typeface="+mn-cs"/>
                        </a:rPr>
                        <a:t>CEDİT MAH. ATATÜRK BUL. İZMİT MESLEKİ VE TEKNİK AND SİTESİ A BLOK NO: 1 İZMİT / KOCAELİ</a:t>
                      </a:r>
                      <a:endParaRPr lang="tr-TR" sz="2400" dirty="0">
                        <a:solidFill>
                          <a:schemeClr val="tx1"/>
                        </a:solidFill>
                        <a:latin typeface="Calibri"/>
                        <a:ea typeface="Calibri"/>
                        <a:cs typeface="Times New Roman"/>
                      </a:endParaRPr>
                    </a:p>
                  </a:txBody>
                  <a:tcPr marL="9525" marR="9525" marT="9525" marB="9525"/>
                </a:tc>
              </a:tr>
              <a:tr h="551493">
                <a:tc>
                  <a:txBody>
                    <a:bodyPr/>
                    <a:lstStyle/>
                    <a:p>
                      <a:pPr>
                        <a:lnSpc>
                          <a:spcPct val="115000"/>
                        </a:lnSpc>
                        <a:spcAft>
                          <a:spcPts val="1000"/>
                        </a:spcAft>
                      </a:pPr>
                      <a:r>
                        <a:rPr lang="tr-TR" sz="2400" dirty="0">
                          <a:solidFill>
                            <a:schemeClr val="tx1"/>
                          </a:solidFill>
                        </a:rPr>
                        <a:t>Telefon</a:t>
                      </a:r>
                      <a:endParaRPr lang="tr-TR" sz="2400"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400" dirty="0" smtClean="0">
                          <a:solidFill>
                            <a:schemeClr val="tx1"/>
                          </a:solidFill>
                          <a:latin typeface="Calibri"/>
                          <a:ea typeface="Calibri"/>
                          <a:cs typeface="Times New Roman"/>
                        </a:rPr>
                        <a:t>2623211380</a:t>
                      </a:r>
                      <a:endParaRPr lang="tr-TR" sz="2400" dirty="0">
                        <a:solidFill>
                          <a:schemeClr val="tx1"/>
                        </a:solidFill>
                        <a:latin typeface="Calibri"/>
                        <a:ea typeface="Calibri"/>
                        <a:cs typeface="Times New Roman"/>
                      </a:endParaRPr>
                    </a:p>
                  </a:txBody>
                  <a:tcPr marL="9525" marR="9525" marT="9525" marB="9525"/>
                </a:tc>
              </a:tr>
              <a:tr h="370840">
                <a:tc>
                  <a:txBody>
                    <a:bodyPr/>
                    <a:lstStyle/>
                    <a:p>
                      <a:pPr>
                        <a:lnSpc>
                          <a:spcPct val="115000"/>
                        </a:lnSpc>
                        <a:spcAft>
                          <a:spcPts val="1000"/>
                        </a:spcAft>
                      </a:pPr>
                      <a:r>
                        <a:rPr lang="tr-TR" sz="2400" dirty="0">
                          <a:solidFill>
                            <a:schemeClr val="tx1"/>
                          </a:solidFill>
                        </a:rPr>
                        <a:t>Web Sitesi</a:t>
                      </a:r>
                      <a:endParaRPr lang="tr-TR" sz="2400"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400" dirty="0" smtClean="0">
                          <a:solidFill>
                            <a:schemeClr val="tx1"/>
                          </a:solidFill>
                          <a:latin typeface="Calibri"/>
                          <a:ea typeface="Calibri"/>
                          <a:cs typeface="Times New Roman"/>
                        </a:rPr>
                        <a:t>http://izmiteml.k12.tr</a:t>
                      </a:r>
                      <a:endParaRPr lang="tr-TR" sz="2400" dirty="0">
                        <a:solidFill>
                          <a:schemeClr val="tx1"/>
                        </a:solidFill>
                        <a:latin typeface="Calibri"/>
                        <a:ea typeface="Calibri"/>
                        <a:cs typeface="Times New Roman"/>
                      </a:endParaRPr>
                    </a:p>
                  </a:txBody>
                  <a:tcPr marL="9525" marR="9525" marT="9525" marB="9525"/>
                </a:tc>
              </a:tr>
              <a:tr h="370840">
                <a:tc>
                  <a:txBody>
                    <a:bodyPr/>
                    <a:lstStyle/>
                    <a:p>
                      <a:pPr algn="l">
                        <a:lnSpc>
                          <a:spcPct val="115000"/>
                        </a:lnSpc>
                        <a:spcAft>
                          <a:spcPts val="0"/>
                        </a:spcAft>
                      </a:pPr>
                      <a:r>
                        <a:rPr lang="tr-TR" sz="2400" dirty="0" smtClean="0">
                          <a:solidFill>
                            <a:schemeClr val="tx1"/>
                          </a:solidFill>
                        </a:rPr>
                        <a:t>ÖĞRETİM ŞEKLİ</a:t>
                      </a:r>
                      <a:endParaRPr lang="tr-TR" sz="2400" dirty="0">
                        <a:solidFill>
                          <a:schemeClr val="tx1"/>
                        </a:solidFill>
                        <a:latin typeface="Calibri"/>
                        <a:ea typeface="Calibri"/>
                        <a:cs typeface="Times New Roman"/>
                      </a:endParaRPr>
                    </a:p>
                  </a:txBody>
                  <a:tcPr marL="9525" marR="9525" marT="9525" marB="9525"/>
                </a:tc>
                <a:tc>
                  <a:txBody>
                    <a:bodyPr/>
                    <a:lstStyle/>
                    <a:p>
                      <a:pPr algn="l">
                        <a:lnSpc>
                          <a:spcPct val="115000"/>
                        </a:lnSpc>
                        <a:spcAft>
                          <a:spcPts val="0"/>
                        </a:spcAft>
                      </a:pPr>
                      <a:r>
                        <a:rPr lang="tr-TR" sz="2400" dirty="0" smtClean="0">
                          <a:solidFill>
                            <a:schemeClr val="tx1"/>
                          </a:solidFill>
                        </a:rPr>
                        <a:t>KARMA</a:t>
                      </a:r>
                      <a:endParaRPr lang="tr-TR" sz="2400" dirty="0">
                        <a:solidFill>
                          <a:schemeClr val="tx1"/>
                        </a:solidFill>
                        <a:latin typeface="Calibri"/>
                        <a:ea typeface="Calibri"/>
                        <a:cs typeface="Times New Roman"/>
                      </a:endParaRPr>
                    </a:p>
                  </a:txBody>
                  <a:tcPr marL="9525" marR="9525" marT="9525" marB="9525"/>
                </a:tc>
              </a:tr>
            </a:tbl>
          </a:graphicData>
        </a:graphic>
      </p:graphicFrame>
    </p:spTree>
    <p:extLst>
      <p:ext uri="{BB962C8B-B14F-4D97-AF65-F5344CB8AC3E}">
        <p14:creationId xmlns:p14="http://schemas.microsoft.com/office/powerpoint/2010/main" val="554598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4251498890"/>
              </p:ext>
            </p:extLst>
          </p:nvPr>
        </p:nvGraphicFramePr>
        <p:xfrm>
          <a:off x="539552" y="1052736"/>
          <a:ext cx="7848872" cy="5321992"/>
        </p:xfrm>
        <a:graphic>
          <a:graphicData uri="http://schemas.openxmlformats.org/drawingml/2006/table">
            <a:tbl>
              <a:tblPr firstRow="1" firstCol="1" bandRow="1">
                <a:tableStyleId>{5C22544A-7EE6-4342-B048-85BDC9FD1C3A}</a:tableStyleId>
              </a:tblPr>
              <a:tblGrid>
                <a:gridCol w="288032"/>
                <a:gridCol w="864096"/>
                <a:gridCol w="3240360"/>
                <a:gridCol w="3456384"/>
              </a:tblGrid>
              <a:tr h="360040">
                <a:tc>
                  <a:txBody>
                    <a:bodyPr/>
                    <a:lstStyle/>
                    <a:p>
                      <a:pPr algn="ctr">
                        <a:lnSpc>
                          <a:spcPct val="115000"/>
                        </a:lnSpc>
                        <a:spcAft>
                          <a:spcPts val="0"/>
                        </a:spcAft>
                      </a:pPr>
                      <a:r>
                        <a:rPr lang="tr-TR" sz="1400" dirty="0">
                          <a:effectLst/>
                        </a:rPr>
                        <a:t>#</a:t>
                      </a:r>
                      <a:endParaRPr lang="tr-TR" sz="1400" dirty="0">
                        <a:effectLst/>
                        <a:latin typeface="Calibri"/>
                        <a:ea typeface="Calibri"/>
                        <a:cs typeface="Times New Roman"/>
                      </a:endParaRPr>
                    </a:p>
                  </a:txBody>
                  <a:tcPr marL="6108" marR="6108" marT="6108" marB="6108"/>
                </a:tc>
                <a:tc>
                  <a:txBody>
                    <a:bodyPr/>
                    <a:lstStyle/>
                    <a:p>
                      <a:pPr algn="ctr">
                        <a:lnSpc>
                          <a:spcPct val="115000"/>
                        </a:lnSpc>
                        <a:spcAft>
                          <a:spcPts val="0"/>
                        </a:spcAft>
                      </a:pPr>
                      <a:r>
                        <a:rPr lang="tr-TR" sz="1400">
                          <a:effectLst/>
                        </a:rPr>
                        <a:t>Program Türü</a:t>
                      </a:r>
                      <a:endParaRPr lang="tr-TR" sz="1400">
                        <a:effectLst/>
                        <a:latin typeface="Calibri"/>
                        <a:ea typeface="Calibri"/>
                        <a:cs typeface="Times New Roman"/>
                      </a:endParaRPr>
                    </a:p>
                  </a:txBody>
                  <a:tcPr marL="6108" marR="6108" marT="6108" marB="6108"/>
                </a:tc>
                <a:tc>
                  <a:txBody>
                    <a:bodyPr/>
                    <a:lstStyle/>
                    <a:p>
                      <a:pPr algn="ctr">
                        <a:lnSpc>
                          <a:spcPct val="115000"/>
                        </a:lnSpc>
                        <a:spcAft>
                          <a:spcPts val="0"/>
                        </a:spcAft>
                      </a:pPr>
                      <a:r>
                        <a:rPr lang="tr-TR" sz="1400" dirty="0">
                          <a:effectLst/>
                        </a:rPr>
                        <a:t>Alan</a:t>
                      </a:r>
                      <a:endParaRPr lang="tr-TR" sz="1400" dirty="0">
                        <a:effectLst/>
                        <a:latin typeface="Calibri"/>
                        <a:ea typeface="Calibri"/>
                        <a:cs typeface="Times New Roman"/>
                      </a:endParaRPr>
                    </a:p>
                  </a:txBody>
                  <a:tcPr marL="6108" marR="6108" marT="6108" marB="6108"/>
                </a:tc>
                <a:tc>
                  <a:txBody>
                    <a:bodyPr/>
                    <a:lstStyle/>
                    <a:p>
                      <a:pPr algn="ctr">
                        <a:lnSpc>
                          <a:spcPct val="115000"/>
                        </a:lnSpc>
                        <a:spcAft>
                          <a:spcPts val="0"/>
                        </a:spcAft>
                      </a:pPr>
                      <a:r>
                        <a:rPr lang="tr-TR" sz="1400">
                          <a:effectLst/>
                        </a:rPr>
                        <a:t>Dal</a:t>
                      </a:r>
                      <a:endParaRPr lang="tr-TR" sz="1400">
                        <a:effectLst/>
                        <a:latin typeface="Calibri"/>
                        <a:ea typeface="Calibri"/>
                        <a:cs typeface="Times New Roman"/>
                      </a:endParaRPr>
                    </a:p>
                  </a:txBody>
                  <a:tcPr marL="6108" marR="6108" marT="6108" marB="6108"/>
                </a:tc>
              </a:tr>
              <a:tr h="281933">
                <a:tc>
                  <a:txBody>
                    <a:bodyPr/>
                    <a:lstStyle/>
                    <a:p>
                      <a:pPr>
                        <a:lnSpc>
                          <a:spcPct val="115000"/>
                        </a:lnSpc>
                        <a:spcAft>
                          <a:spcPts val="0"/>
                        </a:spcAft>
                      </a:pPr>
                      <a:r>
                        <a:rPr lang="tr-TR" sz="1400">
                          <a:effectLst/>
                        </a:rPr>
                        <a:t>1</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dirty="0">
                          <a:effectLst/>
                        </a:rPr>
                        <a:t>AMP</a:t>
                      </a:r>
                      <a:endParaRPr lang="tr-TR" sz="1400" dirty="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MOTORLU ARAÇLAR TEKNOLOJİSİ</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Otomotiv Elektromekanik</a:t>
                      </a:r>
                      <a:endParaRPr lang="tr-TR" sz="1400">
                        <a:effectLst/>
                        <a:latin typeface="Calibri"/>
                        <a:ea typeface="Calibri"/>
                        <a:cs typeface="Times New Roman"/>
                      </a:endParaRPr>
                    </a:p>
                  </a:txBody>
                  <a:tcPr marL="6108" marR="6108" marT="6108" marB="6108"/>
                </a:tc>
              </a:tr>
              <a:tr h="147074">
                <a:tc>
                  <a:txBody>
                    <a:bodyPr/>
                    <a:lstStyle/>
                    <a:p>
                      <a:pPr>
                        <a:lnSpc>
                          <a:spcPct val="115000"/>
                        </a:lnSpc>
                        <a:spcAft>
                          <a:spcPts val="0"/>
                        </a:spcAft>
                      </a:pPr>
                      <a:r>
                        <a:rPr lang="tr-TR" sz="1400">
                          <a:effectLst/>
                        </a:rPr>
                        <a:t>2</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dirty="0">
                          <a:effectLst/>
                        </a:rPr>
                        <a:t>BİLİŞİM TEKNOLOJİLERİ</a:t>
                      </a:r>
                      <a:endParaRPr lang="tr-TR" sz="1400" dirty="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Veri Tabanı Programcılığı</a:t>
                      </a:r>
                      <a:endParaRPr lang="tr-TR" sz="1400">
                        <a:effectLst/>
                        <a:latin typeface="Calibri"/>
                        <a:ea typeface="Calibri"/>
                        <a:cs typeface="Times New Roman"/>
                      </a:endParaRPr>
                    </a:p>
                  </a:txBody>
                  <a:tcPr marL="6108" marR="6108" marT="6108" marB="6108"/>
                </a:tc>
              </a:tr>
              <a:tr h="281933">
                <a:tc>
                  <a:txBody>
                    <a:bodyPr/>
                    <a:lstStyle/>
                    <a:p>
                      <a:pPr>
                        <a:lnSpc>
                          <a:spcPct val="115000"/>
                        </a:lnSpc>
                        <a:spcAft>
                          <a:spcPts val="0"/>
                        </a:spcAft>
                      </a:pPr>
                      <a:r>
                        <a:rPr lang="tr-TR" sz="1400">
                          <a:effectLst/>
                        </a:rPr>
                        <a:t>3</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dirty="0">
                          <a:effectLst/>
                        </a:rPr>
                        <a:t>ELEKTRİK- ELEKTRONİK TEKNOLOJİSİ</a:t>
                      </a:r>
                      <a:endParaRPr lang="tr-TR" sz="1400" dirty="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Büro Makineleri Teknik Servisi</a:t>
                      </a:r>
                      <a:endParaRPr lang="tr-TR" sz="1400">
                        <a:effectLst/>
                        <a:latin typeface="Calibri"/>
                        <a:ea typeface="Calibri"/>
                        <a:cs typeface="Times New Roman"/>
                      </a:endParaRPr>
                    </a:p>
                  </a:txBody>
                  <a:tcPr marL="6108" marR="6108" marT="6108" marB="6108"/>
                </a:tc>
              </a:tr>
              <a:tr h="281933">
                <a:tc>
                  <a:txBody>
                    <a:bodyPr/>
                    <a:lstStyle/>
                    <a:p>
                      <a:pPr>
                        <a:lnSpc>
                          <a:spcPct val="115000"/>
                        </a:lnSpc>
                        <a:spcAft>
                          <a:spcPts val="0"/>
                        </a:spcAft>
                      </a:pPr>
                      <a:r>
                        <a:rPr lang="tr-TR" sz="1400">
                          <a:effectLst/>
                        </a:rPr>
                        <a:t>4</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dirty="0">
                          <a:effectLst/>
                        </a:rPr>
                        <a:t>ELEKTRİK- ELEKTRONİK TEKNOLOJİSİ</a:t>
                      </a:r>
                      <a:endParaRPr lang="tr-TR" sz="1400" dirty="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Elektromekanik Taşıyıcılar Bakım Onarım</a:t>
                      </a:r>
                      <a:endParaRPr lang="tr-TR" sz="1400">
                        <a:effectLst/>
                        <a:latin typeface="Calibri"/>
                        <a:ea typeface="Calibri"/>
                        <a:cs typeface="Times New Roman"/>
                      </a:endParaRPr>
                    </a:p>
                  </a:txBody>
                  <a:tcPr marL="6108" marR="6108" marT="6108" marB="6108"/>
                </a:tc>
              </a:tr>
              <a:tr h="281933">
                <a:tc>
                  <a:txBody>
                    <a:bodyPr/>
                    <a:lstStyle/>
                    <a:p>
                      <a:pPr>
                        <a:lnSpc>
                          <a:spcPct val="115000"/>
                        </a:lnSpc>
                        <a:spcAft>
                          <a:spcPts val="0"/>
                        </a:spcAft>
                      </a:pPr>
                      <a:r>
                        <a:rPr lang="tr-TR" sz="1400">
                          <a:effectLst/>
                        </a:rPr>
                        <a:t>5</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dirty="0">
                          <a:effectLst/>
                        </a:rPr>
                        <a:t>ELEKTRİK- ELEKTRONİK TEKNOLOJİSİ</a:t>
                      </a:r>
                      <a:endParaRPr lang="tr-TR" sz="1400" dirty="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Güvenlik Sistemleri</a:t>
                      </a:r>
                      <a:endParaRPr lang="tr-TR" sz="1400">
                        <a:effectLst/>
                        <a:latin typeface="Calibri"/>
                        <a:ea typeface="Calibri"/>
                        <a:cs typeface="Times New Roman"/>
                      </a:endParaRPr>
                    </a:p>
                  </a:txBody>
                  <a:tcPr marL="6108" marR="6108" marT="6108" marB="6108"/>
                </a:tc>
              </a:tr>
              <a:tr h="416791">
                <a:tc>
                  <a:txBody>
                    <a:bodyPr/>
                    <a:lstStyle/>
                    <a:p>
                      <a:pPr>
                        <a:lnSpc>
                          <a:spcPct val="115000"/>
                        </a:lnSpc>
                        <a:spcAft>
                          <a:spcPts val="0"/>
                        </a:spcAft>
                      </a:pPr>
                      <a:r>
                        <a:rPr lang="tr-TR" sz="1400">
                          <a:effectLst/>
                        </a:rPr>
                        <a:t>6</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dirty="0">
                          <a:effectLst/>
                        </a:rPr>
                        <a:t>AMP</a:t>
                      </a:r>
                      <a:endParaRPr lang="tr-TR" sz="1400" dirty="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dirty="0">
                          <a:effectLst/>
                        </a:rPr>
                        <a:t>ENDÜSTRİYEL OTOMASYON TEKNOLOJİLERİ</a:t>
                      </a:r>
                      <a:endParaRPr lang="tr-TR" sz="1400" dirty="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Mekatronik</a:t>
                      </a:r>
                      <a:endParaRPr lang="tr-TR" sz="1400">
                        <a:effectLst/>
                        <a:latin typeface="Calibri"/>
                        <a:ea typeface="Calibri"/>
                        <a:cs typeface="Times New Roman"/>
                      </a:endParaRPr>
                    </a:p>
                  </a:txBody>
                  <a:tcPr marL="6108" marR="6108" marT="6108" marB="6108"/>
                </a:tc>
              </a:tr>
              <a:tr h="147074">
                <a:tc>
                  <a:txBody>
                    <a:bodyPr/>
                    <a:lstStyle/>
                    <a:p>
                      <a:pPr>
                        <a:lnSpc>
                          <a:spcPct val="115000"/>
                        </a:lnSpc>
                        <a:spcAft>
                          <a:spcPts val="0"/>
                        </a:spcAft>
                      </a:pPr>
                      <a:r>
                        <a:rPr lang="tr-TR" sz="1400">
                          <a:effectLst/>
                        </a:rPr>
                        <a:t>7</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KİMYA TEKNOLOJİSİ</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Proses</a:t>
                      </a:r>
                      <a:endParaRPr lang="tr-TR" sz="1400">
                        <a:effectLst/>
                        <a:latin typeface="Calibri"/>
                        <a:ea typeface="Calibri"/>
                        <a:cs typeface="Times New Roman"/>
                      </a:endParaRPr>
                    </a:p>
                  </a:txBody>
                  <a:tcPr marL="6108" marR="6108" marT="6108" marB="6108"/>
                </a:tc>
              </a:tr>
              <a:tr h="147074">
                <a:tc>
                  <a:txBody>
                    <a:bodyPr/>
                    <a:lstStyle/>
                    <a:p>
                      <a:pPr>
                        <a:lnSpc>
                          <a:spcPct val="115000"/>
                        </a:lnSpc>
                        <a:spcAft>
                          <a:spcPts val="0"/>
                        </a:spcAft>
                      </a:pPr>
                      <a:r>
                        <a:rPr lang="tr-TR" sz="1400">
                          <a:effectLst/>
                        </a:rPr>
                        <a:t>8</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MAKİNE TEKNOLOJİSİ</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Makine Bakım Onarım</a:t>
                      </a:r>
                      <a:endParaRPr lang="tr-TR" sz="1400">
                        <a:effectLst/>
                        <a:latin typeface="Calibri"/>
                        <a:ea typeface="Calibri"/>
                        <a:cs typeface="Times New Roman"/>
                      </a:endParaRPr>
                    </a:p>
                  </a:txBody>
                  <a:tcPr marL="6108" marR="6108" marT="6108" marB="6108"/>
                </a:tc>
              </a:tr>
              <a:tr h="147074">
                <a:tc>
                  <a:txBody>
                    <a:bodyPr/>
                    <a:lstStyle/>
                    <a:p>
                      <a:pPr>
                        <a:lnSpc>
                          <a:spcPct val="115000"/>
                        </a:lnSpc>
                        <a:spcAft>
                          <a:spcPts val="0"/>
                        </a:spcAft>
                      </a:pPr>
                      <a:r>
                        <a:rPr lang="tr-TR" sz="1400">
                          <a:effectLst/>
                        </a:rPr>
                        <a:t>9</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METAL TEKNOLOJİSİ</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Kaynakçılık</a:t>
                      </a:r>
                      <a:endParaRPr lang="tr-TR" sz="1400">
                        <a:effectLst/>
                        <a:latin typeface="Calibri"/>
                        <a:ea typeface="Calibri"/>
                        <a:cs typeface="Times New Roman"/>
                      </a:endParaRPr>
                    </a:p>
                  </a:txBody>
                  <a:tcPr marL="6108" marR="6108" marT="6108" marB="6108"/>
                </a:tc>
              </a:tr>
              <a:tr h="281933">
                <a:tc>
                  <a:txBody>
                    <a:bodyPr/>
                    <a:lstStyle/>
                    <a:p>
                      <a:pPr>
                        <a:lnSpc>
                          <a:spcPct val="115000"/>
                        </a:lnSpc>
                        <a:spcAft>
                          <a:spcPts val="0"/>
                        </a:spcAft>
                      </a:pPr>
                      <a:r>
                        <a:rPr lang="tr-TR" sz="1400">
                          <a:effectLst/>
                        </a:rPr>
                        <a:t>10</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MOBİLYA VE İÇ MEKÂN TASARIMI</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İç Mekân ve Mobilya Teknolojisi</a:t>
                      </a:r>
                      <a:endParaRPr lang="tr-TR" sz="1400">
                        <a:effectLst/>
                        <a:latin typeface="Calibri"/>
                        <a:ea typeface="Calibri"/>
                        <a:cs typeface="Times New Roman"/>
                      </a:endParaRPr>
                    </a:p>
                  </a:txBody>
                  <a:tcPr marL="6108" marR="6108" marT="6108" marB="6108"/>
                </a:tc>
              </a:tr>
              <a:tr h="147074">
                <a:tc>
                  <a:txBody>
                    <a:bodyPr/>
                    <a:lstStyle/>
                    <a:p>
                      <a:pPr>
                        <a:lnSpc>
                          <a:spcPct val="115000"/>
                        </a:lnSpc>
                        <a:spcAft>
                          <a:spcPts val="0"/>
                        </a:spcAft>
                      </a:pPr>
                      <a:r>
                        <a:rPr lang="tr-TR" sz="1400">
                          <a:effectLst/>
                        </a:rPr>
                        <a:t>11</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BİLİŞİM TEKNOLOJİLERİ</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Ağ İşletmenliği</a:t>
                      </a:r>
                      <a:endParaRPr lang="tr-TR" sz="1400">
                        <a:effectLst/>
                        <a:latin typeface="Calibri"/>
                        <a:ea typeface="Calibri"/>
                        <a:cs typeface="Times New Roman"/>
                      </a:endParaRPr>
                    </a:p>
                  </a:txBody>
                  <a:tcPr marL="6108" marR="6108" marT="6108" marB="6108"/>
                </a:tc>
              </a:tr>
              <a:tr h="147074">
                <a:tc>
                  <a:txBody>
                    <a:bodyPr/>
                    <a:lstStyle/>
                    <a:p>
                      <a:pPr>
                        <a:lnSpc>
                          <a:spcPct val="115000"/>
                        </a:lnSpc>
                        <a:spcAft>
                          <a:spcPts val="0"/>
                        </a:spcAft>
                      </a:pPr>
                      <a:r>
                        <a:rPr lang="tr-TR" sz="1400">
                          <a:effectLst/>
                        </a:rPr>
                        <a:t>12</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BİLİŞİM TEKNOLOJİLERİ</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Web Programcılığı</a:t>
                      </a:r>
                      <a:endParaRPr lang="tr-TR" sz="1400">
                        <a:effectLst/>
                        <a:latin typeface="Calibri"/>
                        <a:ea typeface="Calibri"/>
                        <a:cs typeface="Times New Roman"/>
                      </a:endParaRPr>
                    </a:p>
                  </a:txBody>
                  <a:tcPr marL="6108" marR="6108" marT="6108" marB="6108"/>
                </a:tc>
              </a:tr>
              <a:tr h="281933">
                <a:tc>
                  <a:txBody>
                    <a:bodyPr/>
                    <a:lstStyle/>
                    <a:p>
                      <a:pPr>
                        <a:lnSpc>
                          <a:spcPct val="115000"/>
                        </a:lnSpc>
                        <a:spcAft>
                          <a:spcPts val="0"/>
                        </a:spcAft>
                      </a:pPr>
                      <a:r>
                        <a:rPr lang="tr-TR" sz="1400">
                          <a:effectLst/>
                        </a:rPr>
                        <a:t>13</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ELEKTRİK- ELEKTRONİK TEKNOLOJİSİ</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Elektrik Tesisatları ve Pano Montörlüğü</a:t>
                      </a:r>
                      <a:endParaRPr lang="tr-TR" sz="1400">
                        <a:effectLst/>
                        <a:latin typeface="Calibri"/>
                        <a:ea typeface="Calibri"/>
                        <a:cs typeface="Times New Roman"/>
                      </a:endParaRPr>
                    </a:p>
                  </a:txBody>
                  <a:tcPr marL="6108" marR="6108" marT="6108" marB="6108"/>
                </a:tc>
              </a:tr>
              <a:tr h="281933">
                <a:tc>
                  <a:txBody>
                    <a:bodyPr/>
                    <a:lstStyle/>
                    <a:p>
                      <a:pPr>
                        <a:lnSpc>
                          <a:spcPct val="115000"/>
                        </a:lnSpc>
                        <a:spcAft>
                          <a:spcPts val="0"/>
                        </a:spcAft>
                      </a:pPr>
                      <a:r>
                        <a:rPr lang="tr-TR" sz="1400">
                          <a:effectLst/>
                        </a:rPr>
                        <a:t>14</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ELEKTRİK- ELEKTRONİK TEKNOLOJİSİ</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Endüstriyel Bakım Onarım</a:t>
                      </a:r>
                      <a:endParaRPr lang="tr-TR" sz="1400">
                        <a:effectLst/>
                        <a:latin typeface="Calibri"/>
                        <a:ea typeface="Calibri"/>
                        <a:cs typeface="Times New Roman"/>
                      </a:endParaRPr>
                    </a:p>
                  </a:txBody>
                  <a:tcPr marL="6108" marR="6108" marT="6108" marB="6108"/>
                </a:tc>
              </a:tr>
              <a:tr h="281933">
                <a:tc>
                  <a:txBody>
                    <a:bodyPr/>
                    <a:lstStyle/>
                    <a:p>
                      <a:pPr>
                        <a:lnSpc>
                          <a:spcPct val="115000"/>
                        </a:lnSpc>
                        <a:spcAft>
                          <a:spcPts val="0"/>
                        </a:spcAft>
                      </a:pPr>
                      <a:r>
                        <a:rPr lang="tr-TR" sz="1400">
                          <a:effectLst/>
                        </a:rPr>
                        <a:t>15</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ELEKTRİK- ELEKTRONİK TEKNOLOJİSİ</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Haberleşme Sistemleri</a:t>
                      </a:r>
                      <a:endParaRPr lang="tr-TR" sz="1400">
                        <a:effectLst/>
                        <a:latin typeface="Calibri"/>
                        <a:ea typeface="Calibri"/>
                        <a:cs typeface="Times New Roman"/>
                      </a:endParaRPr>
                    </a:p>
                  </a:txBody>
                  <a:tcPr marL="6108" marR="6108" marT="6108" marB="6108"/>
                </a:tc>
              </a:tr>
              <a:tr h="147074">
                <a:tc>
                  <a:txBody>
                    <a:bodyPr/>
                    <a:lstStyle/>
                    <a:p>
                      <a:pPr>
                        <a:lnSpc>
                          <a:spcPct val="115000"/>
                        </a:lnSpc>
                        <a:spcAft>
                          <a:spcPts val="0"/>
                        </a:spcAft>
                      </a:pPr>
                      <a:r>
                        <a:rPr lang="tr-TR" sz="1400">
                          <a:effectLst/>
                        </a:rPr>
                        <a:t>16</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KİMYA TEKNOLOJİSİ</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Kimya Laboratuvarı</a:t>
                      </a:r>
                      <a:endParaRPr lang="tr-TR" sz="1400">
                        <a:effectLst/>
                        <a:latin typeface="Calibri"/>
                        <a:ea typeface="Calibri"/>
                        <a:cs typeface="Times New Roman"/>
                      </a:endParaRPr>
                    </a:p>
                  </a:txBody>
                  <a:tcPr marL="6108" marR="6108" marT="6108" marB="6108"/>
                </a:tc>
              </a:tr>
              <a:tr h="147074">
                <a:tc>
                  <a:txBody>
                    <a:bodyPr/>
                    <a:lstStyle/>
                    <a:p>
                      <a:pPr>
                        <a:lnSpc>
                          <a:spcPct val="115000"/>
                        </a:lnSpc>
                        <a:spcAft>
                          <a:spcPts val="0"/>
                        </a:spcAft>
                      </a:pPr>
                      <a:r>
                        <a:rPr lang="tr-TR" sz="1400">
                          <a:effectLst/>
                        </a:rPr>
                        <a:t>17</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MAKİNE TEKNOLOJİSİ</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dirty="0">
                          <a:effectLst/>
                        </a:rPr>
                        <a:t>Bilgisayarlı Makine İmalatı</a:t>
                      </a:r>
                      <a:endParaRPr lang="tr-TR" sz="1400" dirty="0">
                        <a:effectLst/>
                        <a:latin typeface="Calibri"/>
                        <a:ea typeface="Calibri"/>
                        <a:cs typeface="Times New Roman"/>
                      </a:endParaRPr>
                    </a:p>
                  </a:txBody>
                  <a:tcPr marL="6108" marR="6108" marT="6108" marB="6108"/>
                </a:tc>
              </a:tr>
            </a:tbl>
          </a:graphicData>
        </a:graphic>
      </p:graphicFrame>
      <p:sp>
        <p:nvSpPr>
          <p:cNvPr id="5" name="Başlık 4"/>
          <p:cNvSpPr>
            <a:spLocks noGrp="1"/>
          </p:cNvSpPr>
          <p:nvPr>
            <p:ph type="title"/>
          </p:nvPr>
        </p:nvSpPr>
        <p:spPr>
          <a:xfrm>
            <a:off x="457200" y="267494"/>
            <a:ext cx="8229600" cy="785242"/>
          </a:xfrm>
        </p:spPr>
        <p:txBody>
          <a:bodyPr>
            <a:normAutofit fontScale="90000"/>
          </a:bodyPr>
          <a:lstStyle/>
          <a:p>
            <a:pPr algn="ctr"/>
            <a:r>
              <a:rPr lang="tr-TR" sz="3200" dirty="0">
                <a:effectLst/>
              </a:rPr>
              <a:t>İZMİT MESLEKİ VE TEKNİK ANADOLU LİSESİ</a:t>
            </a:r>
            <a:endParaRPr lang="tr-TR" sz="3200" dirty="0"/>
          </a:p>
        </p:txBody>
      </p:sp>
    </p:spTree>
    <p:extLst>
      <p:ext uri="{BB962C8B-B14F-4D97-AF65-F5344CB8AC3E}">
        <p14:creationId xmlns:p14="http://schemas.microsoft.com/office/powerpoint/2010/main" val="2243770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2606229083"/>
              </p:ext>
            </p:extLst>
          </p:nvPr>
        </p:nvGraphicFramePr>
        <p:xfrm>
          <a:off x="611560" y="476672"/>
          <a:ext cx="7848873" cy="6071966"/>
        </p:xfrm>
        <a:graphic>
          <a:graphicData uri="http://schemas.openxmlformats.org/drawingml/2006/table">
            <a:tbl>
              <a:tblPr firstRow="1" firstCol="1" bandRow="1">
                <a:tableStyleId>{5C22544A-7EE6-4342-B048-85BDC9FD1C3A}</a:tableStyleId>
              </a:tblPr>
              <a:tblGrid>
                <a:gridCol w="307683"/>
                <a:gridCol w="923427"/>
                <a:gridCol w="3377402"/>
                <a:gridCol w="3240361"/>
              </a:tblGrid>
              <a:tr h="204696">
                <a:tc>
                  <a:txBody>
                    <a:bodyPr/>
                    <a:lstStyle/>
                    <a:p>
                      <a:pPr algn="ctr">
                        <a:lnSpc>
                          <a:spcPct val="115000"/>
                        </a:lnSpc>
                        <a:spcAft>
                          <a:spcPts val="0"/>
                        </a:spcAft>
                      </a:pPr>
                      <a:r>
                        <a:rPr lang="tr-TR" sz="1400" dirty="0">
                          <a:effectLst/>
                        </a:rPr>
                        <a:t>#</a:t>
                      </a:r>
                      <a:endParaRPr lang="tr-TR" sz="1400" dirty="0">
                        <a:effectLst/>
                        <a:latin typeface="Calibri"/>
                        <a:ea typeface="Calibri"/>
                        <a:cs typeface="Times New Roman"/>
                      </a:endParaRPr>
                    </a:p>
                  </a:txBody>
                  <a:tcPr marL="8501" marR="8501" marT="8501" marB="8501"/>
                </a:tc>
                <a:tc>
                  <a:txBody>
                    <a:bodyPr/>
                    <a:lstStyle/>
                    <a:p>
                      <a:pPr algn="ctr">
                        <a:lnSpc>
                          <a:spcPct val="115000"/>
                        </a:lnSpc>
                        <a:spcAft>
                          <a:spcPts val="0"/>
                        </a:spcAft>
                      </a:pPr>
                      <a:r>
                        <a:rPr lang="tr-TR" sz="1400">
                          <a:effectLst/>
                        </a:rPr>
                        <a:t>Program Türü</a:t>
                      </a:r>
                      <a:endParaRPr lang="tr-TR" sz="1400">
                        <a:effectLst/>
                        <a:latin typeface="Calibri"/>
                        <a:ea typeface="Calibri"/>
                        <a:cs typeface="Times New Roman"/>
                      </a:endParaRPr>
                    </a:p>
                  </a:txBody>
                  <a:tcPr marL="8501" marR="8501" marT="8501" marB="8501"/>
                </a:tc>
                <a:tc>
                  <a:txBody>
                    <a:bodyPr/>
                    <a:lstStyle/>
                    <a:p>
                      <a:pPr algn="ctr">
                        <a:lnSpc>
                          <a:spcPct val="115000"/>
                        </a:lnSpc>
                        <a:spcAft>
                          <a:spcPts val="0"/>
                        </a:spcAft>
                      </a:pPr>
                      <a:r>
                        <a:rPr lang="tr-TR" sz="1400">
                          <a:effectLst/>
                        </a:rPr>
                        <a:t>Alan</a:t>
                      </a:r>
                      <a:endParaRPr lang="tr-TR" sz="1400">
                        <a:effectLst/>
                        <a:latin typeface="Calibri"/>
                        <a:ea typeface="Calibri"/>
                        <a:cs typeface="Times New Roman"/>
                      </a:endParaRPr>
                    </a:p>
                  </a:txBody>
                  <a:tcPr marL="8501" marR="8501" marT="8501" marB="8501"/>
                </a:tc>
                <a:tc>
                  <a:txBody>
                    <a:bodyPr/>
                    <a:lstStyle/>
                    <a:p>
                      <a:pPr algn="ctr">
                        <a:lnSpc>
                          <a:spcPct val="115000"/>
                        </a:lnSpc>
                        <a:spcAft>
                          <a:spcPts val="0"/>
                        </a:spcAft>
                      </a:pPr>
                      <a:r>
                        <a:rPr lang="tr-TR" sz="1400">
                          <a:effectLst/>
                        </a:rPr>
                        <a:t>Dal</a:t>
                      </a:r>
                      <a:endParaRPr lang="tr-TR" sz="1400">
                        <a:effectLst/>
                        <a:latin typeface="Calibri"/>
                        <a:ea typeface="Calibri"/>
                        <a:cs typeface="Times New Roman"/>
                      </a:endParaRPr>
                    </a:p>
                  </a:txBody>
                  <a:tcPr marL="8501" marR="8501" marT="8501" marB="8501"/>
                </a:tc>
              </a:tr>
              <a:tr h="204696">
                <a:tc>
                  <a:txBody>
                    <a:bodyPr/>
                    <a:lstStyle/>
                    <a:p>
                      <a:pPr>
                        <a:lnSpc>
                          <a:spcPct val="115000"/>
                        </a:lnSpc>
                        <a:spcAft>
                          <a:spcPts val="0"/>
                        </a:spcAft>
                      </a:pPr>
                      <a:r>
                        <a:rPr lang="tr-TR" sz="1400" dirty="0">
                          <a:solidFill>
                            <a:schemeClr val="tx1"/>
                          </a:solidFill>
                          <a:effectLst/>
                          <a:latin typeface="MyriadPro"/>
                          <a:ea typeface="Times New Roman"/>
                          <a:cs typeface="Times New Roman"/>
                        </a:rPr>
                        <a:t>18</a:t>
                      </a:r>
                      <a:endParaRPr lang="tr-TR" sz="1400" dirty="0">
                        <a:solidFill>
                          <a:schemeClr val="tx1"/>
                        </a:solidFill>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dirty="0">
                          <a:solidFill>
                            <a:srgbClr val="212529"/>
                          </a:solidFill>
                          <a:effectLst/>
                          <a:latin typeface="MyriadPro"/>
                          <a:ea typeface="Times New Roman"/>
                          <a:cs typeface="Times New Roman"/>
                        </a:rPr>
                        <a:t>AMP</a:t>
                      </a:r>
                      <a:endParaRPr lang="tr-TR" sz="1400" dirty="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solidFill>
                            <a:srgbClr val="212529"/>
                          </a:solidFill>
                          <a:effectLst/>
                          <a:latin typeface="MyriadPro"/>
                          <a:ea typeface="Times New Roman"/>
                          <a:cs typeface="Times New Roman"/>
                        </a:rPr>
                        <a:t>METAL TEKNOLOJİSİ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solidFill>
                            <a:srgbClr val="212529"/>
                          </a:solidFill>
                          <a:effectLst/>
                          <a:latin typeface="MyriadPro"/>
                          <a:ea typeface="Times New Roman"/>
                          <a:cs typeface="Times New Roman"/>
                        </a:rPr>
                        <a:t>Çelik Konstrüksiyon</a:t>
                      </a:r>
                      <a:endParaRPr lang="tr-TR" sz="1400">
                        <a:effectLst/>
                        <a:latin typeface="Calibri"/>
                        <a:ea typeface="Calibri"/>
                        <a:cs typeface="Times New Roman"/>
                      </a:endParaRPr>
                    </a:p>
                  </a:txBody>
                  <a:tcPr marL="9525" marR="9525" marT="9525" marB="9525"/>
                </a:tc>
              </a:tr>
              <a:tr h="204696">
                <a:tc>
                  <a:txBody>
                    <a:bodyPr/>
                    <a:lstStyle/>
                    <a:p>
                      <a:pPr>
                        <a:lnSpc>
                          <a:spcPct val="115000"/>
                        </a:lnSpc>
                        <a:spcAft>
                          <a:spcPts val="0"/>
                        </a:spcAft>
                      </a:pPr>
                      <a:r>
                        <a:rPr lang="tr-TR" sz="1400" dirty="0">
                          <a:solidFill>
                            <a:schemeClr val="tx1"/>
                          </a:solidFill>
                          <a:effectLst/>
                          <a:latin typeface="MyriadPro"/>
                          <a:ea typeface="Times New Roman"/>
                          <a:cs typeface="Times New Roman"/>
                        </a:rPr>
                        <a:t>19</a:t>
                      </a:r>
                      <a:endParaRPr lang="tr-TR" sz="1400" dirty="0">
                        <a:solidFill>
                          <a:schemeClr val="tx1"/>
                        </a:solidFill>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dirty="0">
                          <a:solidFill>
                            <a:srgbClr val="212529"/>
                          </a:solidFill>
                          <a:effectLst/>
                          <a:latin typeface="MyriadPro"/>
                          <a:ea typeface="Times New Roman"/>
                          <a:cs typeface="Times New Roman"/>
                        </a:rPr>
                        <a:t>AMP</a:t>
                      </a:r>
                      <a:endParaRPr lang="tr-TR" sz="1400" dirty="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solidFill>
                            <a:srgbClr val="212529"/>
                          </a:solidFill>
                          <a:effectLst/>
                          <a:latin typeface="MyriadPro"/>
                          <a:ea typeface="Times New Roman"/>
                          <a:cs typeface="Times New Roman"/>
                        </a:rPr>
                        <a:t>METAL TEKNOLOJİSİ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solidFill>
                            <a:srgbClr val="212529"/>
                          </a:solidFill>
                          <a:effectLst/>
                          <a:latin typeface="MyriadPro"/>
                          <a:ea typeface="Times New Roman"/>
                          <a:cs typeface="Times New Roman"/>
                        </a:rPr>
                        <a:t>Metal Doğrama</a:t>
                      </a:r>
                      <a:endParaRPr lang="tr-TR" sz="1400">
                        <a:effectLst/>
                        <a:latin typeface="Calibri"/>
                        <a:ea typeface="Calibri"/>
                        <a:cs typeface="Times New Roman"/>
                      </a:endParaRPr>
                    </a:p>
                  </a:txBody>
                  <a:tcPr marL="9525" marR="9525" marT="9525" marB="9525"/>
                </a:tc>
              </a:tr>
              <a:tr h="204696">
                <a:tc>
                  <a:txBody>
                    <a:bodyPr/>
                    <a:lstStyle/>
                    <a:p>
                      <a:pPr>
                        <a:lnSpc>
                          <a:spcPct val="115000"/>
                        </a:lnSpc>
                        <a:spcAft>
                          <a:spcPts val="0"/>
                        </a:spcAft>
                      </a:pPr>
                      <a:r>
                        <a:rPr lang="tr-TR" sz="1400" dirty="0">
                          <a:solidFill>
                            <a:schemeClr val="tx1"/>
                          </a:solidFill>
                          <a:effectLst/>
                          <a:latin typeface="MyriadPro"/>
                          <a:ea typeface="Times New Roman"/>
                          <a:cs typeface="Times New Roman"/>
                        </a:rPr>
                        <a:t>20</a:t>
                      </a:r>
                      <a:endParaRPr lang="tr-TR" sz="1400" dirty="0">
                        <a:solidFill>
                          <a:schemeClr val="tx1"/>
                        </a:solidFill>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dirty="0">
                          <a:solidFill>
                            <a:srgbClr val="212529"/>
                          </a:solidFill>
                          <a:effectLst/>
                          <a:latin typeface="MyriadPro"/>
                          <a:ea typeface="Times New Roman"/>
                          <a:cs typeface="Times New Roman"/>
                        </a:rPr>
                        <a:t>AMP</a:t>
                      </a:r>
                      <a:endParaRPr lang="tr-TR" sz="1400" dirty="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dirty="0">
                          <a:solidFill>
                            <a:srgbClr val="212529"/>
                          </a:solidFill>
                          <a:effectLst/>
                          <a:latin typeface="MyriadPro"/>
                          <a:ea typeface="Times New Roman"/>
                          <a:cs typeface="Times New Roman"/>
                        </a:rPr>
                        <a:t>MOBİLYA VE İÇ MEKÂN TASARIMI</a:t>
                      </a:r>
                      <a:endParaRPr lang="tr-TR" sz="1400" dirty="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dirty="0">
                          <a:solidFill>
                            <a:srgbClr val="212529"/>
                          </a:solidFill>
                          <a:effectLst/>
                          <a:latin typeface="MyriadPro"/>
                          <a:ea typeface="Times New Roman"/>
                          <a:cs typeface="Times New Roman"/>
                        </a:rPr>
                        <a:t>Mobilya ve İç Mekân Ressamlığı</a:t>
                      </a:r>
                      <a:endParaRPr lang="tr-TR" sz="1400" dirty="0">
                        <a:effectLst/>
                        <a:latin typeface="Calibri"/>
                        <a:ea typeface="Calibri"/>
                        <a:cs typeface="Times New Roman"/>
                      </a:endParaRPr>
                    </a:p>
                  </a:txBody>
                  <a:tcPr marL="9525" marR="9525" marT="9525" marB="9525"/>
                </a:tc>
              </a:tr>
              <a:tr h="204696">
                <a:tc>
                  <a:txBody>
                    <a:bodyPr/>
                    <a:lstStyle/>
                    <a:p>
                      <a:pPr>
                        <a:lnSpc>
                          <a:spcPct val="115000"/>
                        </a:lnSpc>
                        <a:spcAft>
                          <a:spcPts val="0"/>
                        </a:spcAft>
                      </a:pPr>
                      <a:r>
                        <a:rPr lang="tr-TR" sz="1400">
                          <a:effectLst/>
                        </a:rPr>
                        <a:t>21</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dirty="0">
                          <a:effectLst/>
                        </a:rPr>
                        <a:t>AMP</a:t>
                      </a:r>
                      <a:endParaRPr lang="tr-TR" sz="1400" dirty="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dirty="0">
                          <a:effectLst/>
                        </a:rPr>
                        <a:t>BİLİŞİM TEKNOLOJİLERİ</a:t>
                      </a:r>
                      <a:endParaRPr lang="tr-TR" sz="1400" dirty="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dirty="0">
                          <a:effectLst/>
                        </a:rPr>
                        <a:t>Bilgisayar Teknik Servisi</a:t>
                      </a:r>
                      <a:endParaRPr lang="tr-TR" sz="1400" dirty="0">
                        <a:effectLst/>
                        <a:latin typeface="Calibri"/>
                        <a:ea typeface="Calibri"/>
                        <a:cs typeface="Times New Roman"/>
                      </a:endParaRPr>
                    </a:p>
                  </a:txBody>
                  <a:tcPr marL="8501" marR="8501" marT="8501" marB="8501"/>
                </a:tc>
              </a:tr>
              <a:tr h="392391">
                <a:tc>
                  <a:txBody>
                    <a:bodyPr/>
                    <a:lstStyle/>
                    <a:p>
                      <a:pPr>
                        <a:lnSpc>
                          <a:spcPct val="115000"/>
                        </a:lnSpc>
                        <a:spcAft>
                          <a:spcPts val="0"/>
                        </a:spcAft>
                      </a:pPr>
                      <a:r>
                        <a:rPr lang="tr-TR" sz="1400">
                          <a:effectLst/>
                        </a:rPr>
                        <a:t>22</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ELEKTRİK- ELEKTRONİK TEKNOLOJİSİ</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Bobinaj</a:t>
                      </a:r>
                      <a:endParaRPr lang="tr-TR" sz="1400">
                        <a:effectLst/>
                        <a:latin typeface="Calibri"/>
                        <a:ea typeface="Calibri"/>
                        <a:cs typeface="Times New Roman"/>
                      </a:endParaRPr>
                    </a:p>
                  </a:txBody>
                  <a:tcPr marL="8501" marR="8501" marT="8501" marB="8501"/>
                </a:tc>
              </a:tr>
              <a:tr h="392391">
                <a:tc>
                  <a:txBody>
                    <a:bodyPr/>
                    <a:lstStyle/>
                    <a:p>
                      <a:pPr>
                        <a:lnSpc>
                          <a:spcPct val="115000"/>
                        </a:lnSpc>
                        <a:spcAft>
                          <a:spcPts val="0"/>
                        </a:spcAft>
                      </a:pPr>
                      <a:r>
                        <a:rPr lang="tr-TR" sz="1400">
                          <a:effectLst/>
                        </a:rPr>
                        <a:t>23</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ELEKTRİK- ELEKTRONİK TEKNOLOJİSİ</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Elektrikli Ev Aletleri Teknik Servisi</a:t>
                      </a:r>
                      <a:endParaRPr lang="tr-TR" sz="1400">
                        <a:effectLst/>
                        <a:latin typeface="Calibri"/>
                        <a:ea typeface="Calibri"/>
                        <a:cs typeface="Times New Roman"/>
                      </a:endParaRPr>
                    </a:p>
                  </a:txBody>
                  <a:tcPr marL="8501" marR="8501" marT="8501" marB="8501"/>
                </a:tc>
              </a:tr>
              <a:tr h="392391">
                <a:tc>
                  <a:txBody>
                    <a:bodyPr/>
                    <a:lstStyle/>
                    <a:p>
                      <a:pPr>
                        <a:lnSpc>
                          <a:spcPct val="115000"/>
                        </a:lnSpc>
                        <a:spcAft>
                          <a:spcPts val="0"/>
                        </a:spcAft>
                      </a:pPr>
                      <a:r>
                        <a:rPr lang="tr-TR" sz="1400">
                          <a:effectLst/>
                        </a:rPr>
                        <a:t>24</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ELEKTRİK- ELEKTRONİK TEKNOLOJİSİ</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Görüntü ve Ses Sistemleri</a:t>
                      </a:r>
                      <a:endParaRPr lang="tr-TR" sz="1400">
                        <a:effectLst/>
                        <a:latin typeface="Calibri"/>
                        <a:ea typeface="Calibri"/>
                        <a:cs typeface="Times New Roman"/>
                      </a:endParaRPr>
                    </a:p>
                  </a:txBody>
                  <a:tcPr marL="8501" marR="8501" marT="8501" marB="8501"/>
                </a:tc>
              </a:tr>
              <a:tr h="392391">
                <a:tc>
                  <a:txBody>
                    <a:bodyPr/>
                    <a:lstStyle/>
                    <a:p>
                      <a:pPr>
                        <a:lnSpc>
                          <a:spcPct val="115000"/>
                        </a:lnSpc>
                        <a:spcAft>
                          <a:spcPts val="0"/>
                        </a:spcAft>
                      </a:pPr>
                      <a:r>
                        <a:rPr lang="tr-TR" sz="1400">
                          <a:effectLst/>
                        </a:rPr>
                        <a:t>25</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ELEKTRİK- ELEKTRONİK TEKNOLOJİSİ</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Yüksek Gerilim Sistemleri</a:t>
                      </a:r>
                      <a:endParaRPr lang="tr-TR" sz="1400">
                        <a:effectLst/>
                        <a:latin typeface="Calibri"/>
                        <a:ea typeface="Calibri"/>
                        <a:cs typeface="Times New Roman"/>
                      </a:endParaRPr>
                    </a:p>
                  </a:txBody>
                  <a:tcPr marL="8501" marR="8501" marT="8501" marB="8501"/>
                </a:tc>
              </a:tr>
              <a:tr h="204696">
                <a:tc>
                  <a:txBody>
                    <a:bodyPr/>
                    <a:lstStyle/>
                    <a:p>
                      <a:pPr>
                        <a:lnSpc>
                          <a:spcPct val="115000"/>
                        </a:lnSpc>
                        <a:spcAft>
                          <a:spcPts val="0"/>
                        </a:spcAft>
                      </a:pPr>
                      <a:r>
                        <a:rPr lang="tr-TR" sz="1400">
                          <a:effectLst/>
                        </a:rPr>
                        <a:t>26</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KİMYA TEKNOLOJİSİ</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PetrolRafineri</a:t>
                      </a:r>
                      <a:endParaRPr lang="tr-TR" sz="1400">
                        <a:effectLst/>
                        <a:latin typeface="Calibri"/>
                        <a:ea typeface="Calibri"/>
                        <a:cs typeface="Times New Roman"/>
                      </a:endParaRPr>
                    </a:p>
                  </a:txBody>
                  <a:tcPr marL="8501" marR="8501" marT="8501" marB="8501"/>
                </a:tc>
              </a:tr>
              <a:tr h="204696">
                <a:tc>
                  <a:txBody>
                    <a:bodyPr/>
                    <a:lstStyle/>
                    <a:p>
                      <a:pPr>
                        <a:lnSpc>
                          <a:spcPct val="115000"/>
                        </a:lnSpc>
                        <a:spcAft>
                          <a:spcPts val="0"/>
                        </a:spcAft>
                      </a:pPr>
                      <a:r>
                        <a:rPr lang="tr-TR" sz="1400">
                          <a:effectLst/>
                        </a:rPr>
                        <a:t>27</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MAKİNE TEKNOLOJİSİ</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Endüstriyel Kalıp</a:t>
                      </a:r>
                      <a:endParaRPr lang="tr-TR" sz="1400">
                        <a:effectLst/>
                        <a:latin typeface="Calibri"/>
                        <a:ea typeface="Calibri"/>
                        <a:cs typeface="Times New Roman"/>
                      </a:endParaRPr>
                    </a:p>
                  </a:txBody>
                  <a:tcPr marL="8501" marR="8501" marT="8501" marB="8501"/>
                </a:tc>
              </a:tr>
              <a:tr h="204696">
                <a:tc>
                  <a:txBody>
                    <a:bodyPr/>
                    <a:lstStyle/>
                    <a:p>
                      <a:pPr>
                        <a:lnSpc>
                          <a:spcPct val="115000"/>
                        </a:lnSpc>
                        <a:spcAft>
                          <a:spcPts val="0"/>
                        </a:spcAft>
                      </a:pPr>
                      <a:r>
                        <a:rPr lang="tr-TR" sz="1400">
                          <a:effectLst/>
                        </a:rPr>
                        <a:t>28</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METAL TEKNOLOJİSİ</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Isıl İşlem</a:t>
                      </a:r>
                      <a:endParaRPr lang="tr-TR" sz="1400">
                        <a:effectLst/>
                        <a:latin typeface="Calibri"/>
                        <a:ea typeface="Calibri"/>
                        <a:cs typeface="Times New Roman"/>
                      </a:endParaRPr>
                    </a:p>
                  </a:txBody>
                  <a:tcPr marL="8501" marR="8501" marT="8501" marB="8501"/>
                </a:tc>
              </a:tr>
              <a:tr h="392391">
                <a:tc>
                  <a:txBody>
                    <a:bodyPr/>
                    <a:lstStyle/>
                    <a:p>
                      <a:pPr>
                        <a:lnSpc>
                          <a:spcPct val="115000"/>
                        </a:lnSpc>
                        <a:spcAft>
                          <a:spcPts val="0"/>
                        </a:spcAft>
                      </a:pPr>
                      <a:r>
                        <a:rPr lang="tr-TR" sz="1400">
                          <a:effectLst/>
                        </a:rPr>
                        <a:t>29</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MOBİLYA VE İÇ MEKÂN TASARIMI</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Ahşap Doğrama Teknolojisi</a:t>
                      </a:r>
                      <a:endParaRPr lang="tr-TR" sz="1400">
                        <a:effectLst/>
                        <a:latin typeface="Calibri"/>
                        <a:ea typeface="Calibri"/>
                        <a:cs typeface="Times New Roman"/>
                      </a:endParaRPr>
                    </a:p>
                  </a:txBody>
                  <a:tcPr marL="8501" marR="8501" marT="8501" marB="8501"/>
                </a:tc>
              </a:tr>
              <a:tr h="204696">
                <a:tc>
                  <a:txBody>
                    <a:bodyPr/>
                    <a:lstStyle/>
                    <a:p>
                      <a:pPr>
                        <a:lnSpc>
                          <a:spcPct val="115000"/>
                        </a:lnSpc>
                        <a:spcAft>
                          <a:spcPts val="0"/>
                        </a:spcAft>
                      </a:pPr>
                      <a:r>
                        <a:rPr lang="tr-TR" sz="1400">
                          <a:effectLst/>
                        </a:rPr>
                        <a:t>30</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ATP</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MAKİNE TEKNOLOJİSİ</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Endüstriyel Kalıp</a:t>
                      </a:r>
                      <a:endParaRPr lang="tr-TR" sz="1400">
                        <a:effectLst/>
                        <a:latin typeface="Calibri"/>
                        <a:ea typeface="Calibri"/>
                        <a:cs typeface="Times New Roman"/>
                      </a:endParaRPr>
                    </a:p>
                  </a:txBody>
                  <a:tcPr marL="8501" marR="8501" marT="8501" marB="8501"/>
                </a:tc>
              </a:tr>
              <a:tr h="580086">
                <a:tc>
                  <a:txBody>
                    <a:bodyPr/>
                    <a:lstStyle/>
                    <a:p>
                      <a:pPr>
                        <a:lnSpc>
                          <a:spcPct val="115000"/>
                        </a:lnSpc>
                        <a:spcAft>
                          <a:spcPts val="0"/>
                        </a:spcAft>
                      </a:pPr>
                      <a:r>
                        <a:rPr lang="tr-TR" sz="1400">
                          <a:effectLst/>
                        </a:rPr>
                        <a:t>31</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ATP</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ENDÜSTRİYEL OTOMASYON TEKNOLOJİLERİ</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Mekatronik</a:t>
                      </a:r>
                      <a:endParaRPr lang="tr-TR" sz="1400">
                        <a:effectLst/>
                        <a:latin typeface="Calibri"/>
                        <a:ea typeface="Calibri"/>
                        <a:cs typeface="Times New Roman"/>
                      </a:endParaRPr>
                    </a:p>
                  </a:txBody>
                  <a:tcPr marL="8501" marR="8501" marT="8501" marB="8501"/>
                </a:tc>
              </a:tr>
              <a:tr h="204696">
                <a:tc>
                  <a:txBody>
                    <a:bodyPr/>
                    <a:lstStyle/>
                    <a:p>
                      <a:pPr>
                        <a:lnSpc>
                          <a:spcPct val="115000"/>
                        </a:lnSpc>
                        <a:spcAft>
                          <a:spcPts val="0"/>
                        </a:spcAft>
                      </a:pPr>
                      <a:r>
                        <a:rPr lang="tr-TR" sz="1400">
                          <a:effectLst/>
                        </a:rPr>
                        <a:t>32</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ATP</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MAKİNE TEKNOLOJİSİ</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Makine Bakım Onarım</a:t>
                      </a:r>
                      <a:endParaRPr lang="tr-TR" sz="1400">
                        <a:effectLst/>
                        <a:latin typeface="Calibri"/>
                        <a:ea typeface="Calibri"/>
                        <a:cs typeface="Times New Roman"/>
                      </a:endParaRPr>
                    </a:p>
                  </a:txBody>
                  <a:tcPr marL="8501" marR="8501" marT="8501" marB="8501"/>
                </a:tc>
              </a:tr>
              <a:tr h="204696">
                <a:tc>
                  <a:txBody>
                    <a:bodyPr/>
                    <a:lstStyle/>
                    <a:p>
                      <a:pPr>
                        <a:lnSpc>
                          <a:spcPct val="115000"/>
                        </a:lnSpc>
                        <a:spcAft>
                          <a:spcPts val="0"/>
                        </a:spcAft>
                      </a:pPr>
                      <a:r>
                        <a:rPr lang="tr-TR" sz="1400">
                          <a:effectLst/>
                        </a:rPr>
                        <a:t>33</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ATP</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MAKİNE TEKNOLOJİSİ</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Bilgisayarlı Makine İmalatı</a:t>
                      </a:r>
                      <a:endParaRPr lang="tr-TR" sz="1400">
                        <a:effectLst/>
                        <a:latin typeface="Calibri"/>
                        <a:ea typeface="Calibri"/>
                        <a:cs typeface="Times New Roman"/>
                      </a:endParaRPr>
                    </a:p>
                  </a:txBody>
                  <a:tcPr marL="8501" marR="8501" marT="8501" marB="8501"/>
                </a:tc>
              </a:tr>
              <a:tr h="392391">
                <a:tc>
                  <a:txBody>
                    <a:bodyPr/>
                    <a:lstStyle/>
                    <a:p>
                      <a:pPr>
                        <a:lnSpc>
                          <a:spcPct val="115000"/>
                        </a:lnSpc>
                        <a:spcAft>
                          <a:spcPts val="0"/>
                        </a:spcAft>
                      </a:pPr>
                      <a:r>
                        <a:rPr lang="tr-TR" sz="1400">
                          <a:effectLst/>
                        </a:rPr>
                        <a:t>34</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ATP</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MOTORLU ARAÇLAR TEKNOLOJİSİ</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dirty="0">
                          <a:effectLst/>
                        </a:rPr>
                        <a:t>Otomotiv Elektromekanik</a:t>
                      </a:r>
                      <a:endParaRPr lang="tr-TR" sz="1400" dirty="0">
                        <a:effectLst/>
                        <a:latin typeface="Calibri"/>
                        <a:ea typeface="Calibri"/>
                        <a:cs typeface="Times New Roman"/>
                      </a:endParaRPr>
                    </a:p>
                  </a:txBody>
                  <a:tcPr marL="8501" marR="8501" marT="8501" marB="8501"/>
                </a:tc>
              </a:tr>
            </a:tbl>
          </a:graphicData>
        </a:graphic>
      </p:graphicFrame>
    </p:spTree>
    <p:extLst>
      <p:ext uri="{BB962C8B-B14F-4D97-AF65-F5344CB8AC3E}">
        <p14:creationId xmlns:p14="http://schemas.microsoft.com/office/powerpoint/2010/main" val="195294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idx="4294967295"/>
          </p:nvPr>
        </p:nvSpPr>
        <p:spPr>
          <a:xfrm>
            <a:off x="0" y="5000636"/>
            <a:ext cx="9144000" cy="1643074"/>
          </a:xfrm>
          <a:extLst/>
        </p:spPr>
        <p:style>
          <a:lnRef idx="1">
            <a:schemeClr val="accent5"/>
          </a:lnRef>
          <a:fillRef idx="2">
            <a:schemeClr val="accent5"/>
          </a:fillRef>
          <a:effectRef idx="1">
            <a:schemeClr val="accent5"/>
          </a:effectRef>
          <a:fontRef idx="minor">
            <a:schemeClr val="dk1"/>
          </a:fontRef>
        </p:style>
        <p:txBody>
          <a:bodyPr lIns="0" tIns="0" rIns="18288" bIns="0">
            <a:normAutofit/>
            <a:scene3d>
              <a:camera prst="orthographicFront"/>
              <a:lightRig rig="freezing" dir="t">
                <a:rot lat="0" lon="0" rev="5640000"/>
              </a:lightRig>
            </a:scene3d>
            <a:sp3d prstMaterial="flat">
              <a:bevelT w="38100" h="38100"/>
              <a:contourClr>
                <a:schemeClr val="tx2"/>
              </a:contourClr>
            </a:sp3d>
          </a:bodyPr>
          <a:lstStyle/>
          <a:p>
            <a:pPr algn="ctr" eaLnBrk="1" fontAlgn="auto" hangingPunct="1">
              <a:spcAft>
                <a:spcPts val="0"/>
              </a:spcAft>
              <a:defRPr/>
            </a:pPr>
            <a:r>
              <a:rPr lang="tr-TR" sz="4000" b="1" kern="1200" dirty="0" smtClean="0">
                <a:effectLst>
                  <a:outerShdw blurRad="38100" dist="25400" dir="5400000" algn="tl" rotWithShape="0">
                    <a:srgbClr val="000000">
                      <a:alpha val="43000"/>
                    </a:srgbClr>
                  </a:outerShdw>
                </a:effectLst>
              </a:rPr>
              <a:t>MESLEĞE İLK ADIM;</a:t>
            </a:r>
            <a:br>
              <a:rPr lang="tr-TR" sz="4000" b="1" kern="1200" dirty="0" smtClean="0">
                <a:effectLst>
                  <a:outerShdw blurRad="38100" dist="25400" dir="5400000" algn="tl" rotWithShape="0">
                    <a:srgbClr val="000000">
                      <a:alpha val="43000"/>
                    </a:srgbClr>
                  </a:outerShdw>
                </a:effectLst>
              </a:rPr>
            </a:br>
            <a:r>
              <a:rPr lang="tr-TR" sz="4000" b="1" kern="1200" dirty="0" smtClean="0">
                <a:effectLst>
                  <a:outerShdw blurRad="38100" dist="25400" dir="5400000" algn="tl" rotWithShape="0">
                    <a:srgbClr val="000000">
                      <a:alpha val="43000"/>
                    </a:srgbClr>
                  </a:outerShdw>
                </a:effectLst>
              </a:rPr>
              <a:t>LİSE TERCİHİ</a:t>
            </a:r>
            <a:endParaRPr lang="tr-TR" sz="4000" b="1" kern="1200" dirty="0">
              <a:effectLst>
                <a:outerShdw blurRad="38100" dist="25400" dir="5400000" algn="tl" rotWithShape="0">
                  <a:srgbClr val="000000">
                    <a:alpha val="43000"/>
                  </a:srgbClr>
                </a:outerShdw>
              </a:effectLst>
            </a:endParaRPr>
          </a:p>
        </p:txBody>
      </p:sp>
      <p:pic>
        <p:nvPicPr>
          <p:cNvPr id="32771" name="Picture 4" descr="bd04912_"/>
          <p:cNvPicPr>
            <a:picLocks noChangeAspect="1" noChangeArrowheads="1"/>
          </p:cNvPicPr>
          <p:nvPr/>
        </p:nvPicPr>
        <p:blipFill>
          <a:blip r:embed="rId2"/>
          <a:srcRect/>
          <a:stretch>
            <a:fillRect/>
          </a:stretch>
        </p:blipFill>
        <p:spPr bwMode="auto">
          <a:xfrm>
            <a:off x="2484438" y="0"/>
            <a:ext cx="4248150" cy="5013325"/>
          </a:xfrm>
          <a:prstGeom prst="rect">
            <a:avLst/>
          </a:prstGeom>
          <a:solidFill>
            <a:schemeClr val="bg2">
              <a:lumMod val="50000"/>
            </a:schemeClr>
          </a:solid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92696"/>
            <a:ext cx="8229600" cy="1368152"/>
          </a:xfrm>
        </p:spPr>
        <p:txBody>
          <a:bodyPr>
            <a:normAutofit fontScale="90000"/>
          </a:bodyPr>
          <a:lstStyle/>
          <a:p>
            <a:pPr algn="ctr"/>
            <a:r>
              <a:rPr lang="tr-TR" b="1" dirty="0" smtClean="0"/>
              <a:t>SABANCI MESLEKİ VE TEKNİK ANADOLU LİSESİ</a:t>
            </a:r>
            <a:r>
              <a:rPr lang="tr-TR" dirty="0" smtClean="0"/>
              <a:t/>
            </a:r>
            <a:br>
              <a:rPr lang="tr-TR" dirty="0" smtClean="0"/>
            </a:br>
            <a:endParaRPr lang="tr-TR"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2182740386"/>
              </p:ext>
            </p:extLst>
          </p:nvPr>
        </p:nvGraphicFramePr>
        <p:xfrm>
          <a:off x="457200" y="2261553"/>
          <a:ext cx="8229600" cy="2080827"/>
        </p:xfrm>
        <a:graphic>
          <a:graphicData uri="http://schemas.openxmlformats.org/drawingml/2006/table">
            <a:tbl>
              <a:tblPr firstRow="1" bandRow="1">
                <a:tableStyleId>{5940675A-B579-460E-94D1-54222C63F5DA}</a:tableStyleId>
              </a:tblPr>
              <a:tblGrid>
                <a:gridCol w="2674640"/>
                <a:gridCol w="5554960"/>
              </a:tblGrid>
              <a:tr h="0">
                <a:tc>
                  <a:txBody>
                    <a:bodyPr/>
                    <a:lstStyle/>
                    <a:p>
                      <a:pPr>
                        <a:lnSpc>
                          <a:spcPct val="115000"/>
                        </a:lnSpc>
                        <a:spcAft>
                          <a:spcPts val="1000"/>
                        </a:spcAft>
                      </a:pPr>
                      <a:r>
                        <a:rPr lang="tr-TR" sz="2400" b="1" dirty="0">
                          <a:solidFill>
                            <a:schemeClr val="tx1"/>
                          </a:solidFill>
                        </a:rPr>
                        <a:t>Adres</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kumimoji="0" lang="tr-TR" sz="1800" b="1" kern="1200" dirty="0" smtClean="0">
                          <a:solidFill>
                            <a:schemeClr val="tx1"/>
                          </a:solidFill>
                          <a:effectLst/>
                          <a:latin typeface="+mn-lt"/>
                          <a:ea typeface="+mn-ea"/>
                          <a:cs typeface="+mn-cs"/>
                        </a:rPr>
                        <a:t>ALİKAHYA FATİH MAH. FATMA SEHER HANIM CAD. NO: 167 İZMİT / KOCAELİ</a:t>
                      </a:r>
                      <a:endParaRPr lang="tr-TR" sz="2400" b="1" dirty="0">
                        <a:solidFill>
                          <a:schemeClr val="tx1"/>
                        </a:solidFill>
                        <a:latin typeface="Calibri"/>
                        <a:ea typeface="Calibri"/>
                        <a:cs typeface="Times New Roman"/>
                      </a:endParaRPr>
                    </a:p>
                  </a:txBody>
                  <a:tcPr marL="9525" marR="9525" marT="9525" marB="9525"/>
                </a:tc>
              </a:tr>
              <a:tr h="551493">
                <a:tc>
                  <a:txBody>
                    <a:bodyPr/>
                    <a:lstStyle/>
                    <a:p>
                      <a:pPr>
                        <a:lnSpc>
                          <a:spcPct val="115000"/>
                        </a:lnSpc>
                        <a:spcAft>
                          <a:spcPts val="1000"/>
                        </a:spcAft>
                      </a:pPr>
                      <a:r>
                        <a:rPr lang="tr-TR" sz="2400" b="1" dirty="0">
                          <a:solidFill>
                            <a:schemeClr val="tx1"/>
                          </a:solidFill>
                        </a:rPr>
                        <a:t>Telefon</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kumimoji="0" lang="tr-TR" sz="1800" b="1" kern="1200" dirty="0" smtClean="0">
                          <a:solidFill>
                            <a:schemeClr val="tx1"/>
                          </a:solidFill>
                          <a:effectLst/>
                          <a:latin typeface="+mn-lt"/>
                          <a:ea typeface="+mn-ea"/>
                          <a:cs typeface="+mn-cs"/>
                        </a:rPr>
                        <a:t>2623192562</a:t>
                      </a:r>
                      <a:endParaRPr lang="tr-TR" sz="2400" b="1" dirty="0">
                        <a:solidFill>
                          <a:schemeClr val="tx1"/>
                        </a:solidFill>
                        <a:latin typeface="Calibri"/>
                        <a:ea typeface="Calibri"/>
                        <a:cs typeface="Times New Roman"/>
                      </a:endParaRPr>
                    </a:p>
                  </a:txBody>
                  <a:tcPr marL="9525" marR="9525" marT="9525" marB="9525"/>
                </a:tc>
              </a:tr>
              <a:tr h="370840">
                <a:tc>
                  <a:txBody>
                    <a:bodyPr/>
                    <a:lstStyle/>
                    <a:p>
                      <a:pPr>
                        <a:lnSpc>
                          <a:spcPct val="115000"/>
                        </a:lnSpc>
                        <a:spcAft>
                          <a:spcPts val="1000"/>
                        </a:spcAft>
                      </a:pPr>
                      <a:r>
                        <a:rPr lang="tr-TR" sz="2400" b="1" dirty="0">
                          <a:solidFill>
                            <a:schemeClr val="tx1"/>
                          </a:solidFill>
                        </a:rPr>
                        <a:t>Web Sitesi</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kumimoji="0" lang="tr-TR" sz="1800" b="1" u="none" strike="noStrike" kern="1200" dirty="0" smtClean="0">
                          <a:solidFill>
                            <a:schemeClr val="tx1"/>
                          </a:solidFill>
                          <a:effectLst/>
                          <a:latin typeface="+mn-lt"/>
                          <a:ea typeface="+mn-ea"/>
                          <a:cs typeface="+mn-cs"/>
                          <a:hlinkClick r:id="rId2"/>
                        </a:rPr>
                        <a:t>http://sabanciatl.k12.tr</a:t>
                      </a:r>
                      <a:endParaRPr lang="tr-TR" sz="2400" b="1" dirty="0">
                        <a:solidFill>
                          <a:schemeClr val="tx1"/>
                        </a:solidFill>
                        <a:latin typeface="Calibri"/>
                        <a:ea typeface="Calibri"/>
                        <a:cs typeface="Times New Roman"/>
                      </a:endParaRPr>
                    </a:p>
                  </a:txBody>
                  <a:tcPr marL="9525" marR="9525" marT="9525" marB="9525"/>
                </a:tc>
              </a:tr>
              <a:tr h="370840">
                <a:tc>
                  <a:txBody>
                    <a:bodyPr/>
                    <a:lstStyle/>
                    <a:p>
                      <a:pPr algn="l">
                        <a:lnSpc>
                          <a:spcPct val="115000"/>
                        </a:lnSpc>
                        <a:spcAft>
                          <a:spcPts val="0"/>
                        </a:spcAft>
                      </a:pPr>
                      <a:r>
                        <a:rPr lang="tr-TR" sz="2400" b="1" dirty="0" smtClean="0">
                          <a:solidFill>
                            <a:schemeClr val="tx1"/>
                          </a:solidFill>
                        </a:rPr>
                        <a:t>ÖĞRETİM ŞEKLİ</a:t>
                      </a:r>
                      <a:endParaRPr lang="tr-TR" sz="2400" b="1" dirty="0">
                        <a:solidFill>
                          <a:schemeClr val="tx1"/>
                        </a:solidFill>
                        <a:latin typeface="Calibri"/>
                        <a:ea typeface="Calibri"/>
                        <a:cs typeface="Times New Roman"/>
                      </a:endParaRPr>
                    </a:p>
                  </a:txBody>
                  <a:tcPr marL="9525" marR="9525" marT="9525" marB="9525"/>
                </a:tc>
                <a:tc>
                  <a:txBody>
                    <a:bodyPr/>
                    <a:lstStyle/>
                    <a:p>
                      <a:pPr algn="l">
                        <a:lnSpc>
                          <a:spcPct val="115000"/>
                        </a:lnSpc>
                        <a:spcAft>
                          <a:spcPts val="0"/>
                        </a:spcAft>
                      </a:pPr>
                      <a:r>
                        <a:rPr lang="tr-TR" sz="2400" b="1" dirty="0" smtClean="0">
                          <a:solidFill>
                            <a:schemeClr val="tx1"/>
                          </a:solidFill>
                        </a:rPr>
                        <a:t>KARMA</a:t>
                      </a:r>
                      <a:endParaRPr lang="tr-TR" sz="2400" b="1" dirty="0">
                        <a:solidFill>
                          <a:schemeClr val="tx1"/>
                        </a:solidFill>
                        <a:latin typeface="Calibri"/>
                        <a:ea typeface="Calibri"/>
                        <a:cs typeface="Times New Roman"/>
                      </a:endParaRPr>
                    </a:p>
                  </a:txBody>
                  <a:tcPr marL="9525" marR="9525" marT="9525" marB="9525"/>
                </a:tc>
              </a:tr>
            </a:tbl>
          </a:graphicData>
        </a:graphic>
      </p:graphicFrame>
    </p:spTree>
    <p:extLst>
      <p:ext uri="{BB962C8B-B14F-4D97-AF65-F5344CB8AC3E}">
        <p14:creationId xmlns:p14="http://schemas.microsoft.com/office/powerpoint/2010/main" val="18504682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457200" y="476672"/>
            <a:ext cx="8229600" cy="288032"/>
          </a:xfrm>
        </p:spPr>
        <p:txBody>
          <a:bodyPr>
            <a:normAutofit fontScale="90000"/>
          </a:bodyPr>
          <a:lstStyle/>
          <a:p>
            <a:pPr algn="ctr"/>
            <a:r>
              <a:rPr lang="tr-TR" sz="3600" b="1" dirty="0"/>
              <a:t>SABANCI MESLEKİ VE TEKNİK ANADOLU LİSESİ</a:t>
            </a:r>
            <a:endParaRPr lang="tr-TR" sz="36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580094807"/>
              </p:ext>
            </p:extLst>
          </p:nvPr>
        </p:nvGraphicFramePr>
        <p:xfrm>
          <a:off x="467544" y="1052736"/>
          <a:ext cx="8230367" cy="5628030"/>
        </p:xfrm>
        <a:graphic>
          <a:graphicData uri="http://schemas.openxmlformats.org/drawingml/2006/table">
            <a:tbl>
              <a:tblPr firstRow="1" firstCol="1" bandRow="1">
                <a:tableStyleId>{5C22544A-7EE6-4342-B048-85BDC9FD1C3A}</a:tableStyleId>
              </a:tblPr>
              <a:tblGrid>
                <a:gridCol w="355378"/>
                <a:gridCol w="888444"/>
                <a:gridCol w="3464932"/>
                <a:gridCol w="3521613"/>
              </a:tblGrid>
              <a:tr h="432047">
                <a:tc>
                  <a:txBody>
                    <a:bodyPr/>
                    <a:lstStyle/>
                    <a:p>
                      <a:pPr algn="ctr">
                        <a:lnSpc>
                          <a:spcPct val="115000"/>
                        </a:lnSpc>
                        <a:spcAft>
                          <a:spcPts val="0"/>
                        </a:spcAft>
                      </a:pPr>
                      <a:r>
                        <a:rPr lang="tr-TR" sz="1400" dirty="0">
                          <a:effectLst/>
                        </a:rPr>
                        <a:t>#</a:t>
                      </a:r>
                      <a:endParaRPr lang="tr-TR" sz="1400" dirty="0">
                        <a:effectLst/>
                        <a:latin typeface="Calibri"/>
                        <a:ea typeface="Calibri"/>
                        <a:cs typeface="Times New Roman"/>
                      </a:endParaRPr>
                    </a:p>
                  </a:txBody>
                  <a:tcPr marL="10175" marR="10175" marT="9525" marB="9525"/>
                </a:tc>
                <a:tc>
                  <a:txBody>
                    <a:bodyPr/>
                    <a:lstStyle/>
                    <a:p>
                      <a:pPr algn="ctr">
                        <a:lnSpc>
                          <a:spcPct val="115000"/>
                        </a:lnSpc>
                        <a:spcAft>
                          <a:spcPts val="0"/>
                        </a:spcAft>
                      </a:pPr>
                      <a:r>
                        <a:rPr lang="tr-TR" sz="1400" dirty="0">
                          <a:effectLst/>
                        </a:rPr>
                        <a:t>Program Türü</a:t>
                      </a:r>
                      <a:endParaRPr lang="tr-TR" sz="1400" dirty="0">
                        <a:effectLst/>
                        <a:latin typeface="Calibri"/>
                        <a:ea typeface="Calibri"/>
                        <a:cs typeface="Times New Roman"/>
                      </a:endParaRPr>
                    </a:p>
                  </a:txBody>
                  <a:tcPr marL="10175" marR="10175" marT="9525" marB="9525"/>
                </a:tc>
                <a:tc>
                  <a:txBody>
                    <a:bodyPr/>
                    <a:lstStyle/>
                    <a:p>
                      <a:pPr algn="ctr">
                        <a:lnSpc>
                          <a:spcPct val="115000"/>
                        </a:lnSpc>
                        <a:spcAft>
                          <a:spcPts val="0"/>
                        </a:spcAft>
                      </a:pPr>
                      <a:r>
                        <a:rPr lang="tr-TR" sz="1400" dirty="0">
                          <a:effectLst/>
                        </a:rPr>
                        <a:t>Alan</a:t>
                      </a:r>
                      <a:endParaRPr lang="tr-TR" sz="1400" dirty="0">
                        <a:effectLst/>
                        <a:latin typeface="Calibri"/>
                        <a:ea typeface="Calibri"/>
                        <a:cs typeface="Times New Roman"/>
                      </a:endParaRPr>
                    </a:p>
                  </a:txBody>
                  <a:tcPr marL="10175" marR="10175" marT="9525" marB="9525"/>
                </a:tc>
                <a:tc>
                  <a:txBody>
                    <a:bodyPr/>
                    <a:lstStyle/>
                    <a:p>
                      <a:pPr algn="ctr">
                        <a:lnSpc>
                          <a:spcPct val="115000"/>
                        </a:lnSpc>
                        <a:spcAft>
                          <a:spcPts val="0"/>
                        </a:spcAft>
                      </a:pPr>
                      <a:r>
                        <a:rPr lang="tr-TR" sz="1400">
                          <a:effectLst/>
                        </a:rPr>
                        <a:t>Dal</a:t>
                      </a:r>
                      <a:endParaRPr lang="tr-TR" sz="1400">
                        <a:effectLst/>
                        <a:latin typeface="Calibri"/>
                        <a:ea typeface="Calibri"/>
                        <a:cs typeface="Times New Roman"/>
                      </a:endParaRPr>
                    </a:p>
                  </a:txBody>
                  <a:tcPr marL="10175" marR="10175" marT="9525" marB="9525"/>
                </a:tc>
              </a:tr>
              <a:tr h="426521">
                <a:tc>
                  <a:txBody>
                    <a:bodyPr/>
                    <a:lstStyle/>
                    <a:p>
                      <a:pPr>
                        <a:lnSpc>
                          <a:spcPct val="115000"/>
                        </a:lnSpc>
                        <a:spcAft>
                          <a:spcPts val="0"/>
                        </a:spcAft>
                      </a:pPr>
                      <a:r>
                        <a:rPr lang="tr-TR" sz="1400">
                          <a:effectLst/>
                        </a:rPr>
                        <a:t>1</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dirty="0">
                          <a:effectLst/>
                        </a:rPr>
                        <a:t>ELEKTRİK- ELEKTRONİK TEKNOLOJİSİ</a:t>
                      </a:r>
                      <a:endParaRPr lang="tr-TR" sz="1400" dirty="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Elektrikli Ev Aletleri Teknik Servisi</a:t>
                      </a:r>
                      <a:endParaRPr lang="tr-TR" sz="1400">
                        <a:effectLst/>
                        <a:latin typeface="Calibri"/>
                        <a:ea typeface="Calibri"/>
                        <a:cs typeface="Times New Roman"/>
                      </a:endParaRPr>
                    </a:p>
                  </a:txBody>
                  <a:tcPr marL="10175" marR="10175" marT="9525" marB="9525"/>
                </a:tc>
              </a:tr>
              <a:tr h="426521">
                <a:tc>
                  <a:txBody>
                    <a:bodyPr/>
                    <a:lstStyle/>
                    <a:p>
                      <a:pPr>
                        <a:lnSpc>
                          <a:spcPct val="115000"/>
                        </a:lnSpc>
                        <a:spcAft>
                          <a:spcPts val="0"/>
                        </a:spcAft>
                      </a:pPr>
                      <a:r>
                        <a:rPr lang="tr-TR" sz="1400">
                          <a:effectLst/>
                        </a:rPr>
                        <a:t>2</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dirty="0">
                          <a:effectLst/>
                        </a:rPr>
                        <a:t>ELEKTRİK- ELEKTRONİK TEKNOLOJİSİ</a:t>
                      </a:r>
                      <a:endParaRPr lang="tr-TR" sz="1400" dirty="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Güvenlik Sistemleri</a:t>
                      </a:r>
                      <a:endParaRPr lang="tr-TR" sz="1400">
                        <a:effectLst/>
                        <a:latin typeface="Calibri"/>
                        <a:ea typeface="Calibri"/>
                        <a:cs typeface="Times New Roman"/>
                      </a:endParaRPr>
                    </a:p>
                  </a:txBody>
                  <a:tcPr marL="10175" marR="10175" marT="9525" marB="9525"/>
                </a:tc>
              </a:tr>
              <a:tr h="426521">
                <a:tc>
                  <a:txBody>
                    <a:bodyPr/>
                    <a:lstStyle/>
                    <a:p>
                      <a:pPr>
                        <a:lnSpc>
                          <a:spcPct val="115000"/>
                        </a:lnSpc>
                        <a:spcAft>
                          <a:spcPts val="0"/>
                        </a:spcAft>
                      </a:pPr>
                      <a:r>
                        <a:rPr lang="tr-TR" sz="1400" dirty="0">
                          <a:effectLst/>
                        </a:rPr>
                        <a:t>3</a:t>
                      </a:r>
                      <a:endParaRPr lang="tr-TR" sz="1400" dirty="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dirty="0">
                          <a:effectLst/>
                        </a:rPr>
                        <a:t>BİLİŞİM TEKNOLOJİLERİ</a:t>
                      </a:r>
                      <a:endParaRPr lang="tr-TR" sz="1400" dirty="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dirty="0">
                          <a:effectLst/>
                        </a:rPr>
                        <a:t>Veri Tabanı Programcılığı</a:t>
                      </a:r>
                      <a:endParaRPr lang="tr-TR" sz="1400" dirty="0">
                        <a:effectLst/>
                        <a:latin typeface="Calibri"/>
                        <a:ea typeface="Calibri"/>
                        <a:cs typeface="Times New Roman"/>
                      </a:endParaRPr>
                    </a:p>
                  </a:txBody>
                  <a:tcPr marL="10175" marR="10175" marT="9525" marB="9525"/>
                </a:tc>
              </a:tr>
              <a:tr h="426521">
                <a:tc>
                  <a:txBody>
                    <a:bodyPr/>
                    <a:lstStyle/>
                    <a:p>
                      <a:pPr>
                        <a:lnSpc>
                          <a:spcPct val="115000"/>
                        </a:lnSpc>
                        <a:spcAft>
                          <a:spcPts val="0"/>
                        </a:spcAft>
                      </a:pPr>
                      <a:r>
                        <a:rPr lang="tr-TR" sz="1400">
                          <a:effectLst/>
                        </a:rPr>
                        <a:t>4</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dirty="0">
                          <a:effectLst/>
                        </a:rPr>
                        <a:t>ELEKTRİK- ELEKTRONİK TEKNOLOJİSİ</a:t>
                      </a:r>
                      <a:endParaRPr lang="tr-TR" sz="1400" dirty="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dirty="0">
                          <a:effectLst/>
                        </a:rPr>
                        <a:t>Endüstriyel Bakım Onarım</a:t>
                      </a:r>
                      <a:endParaRPr lang="tr-TR" sz="1400" dirty="0">
                        <a:effectLst/>
                        <a:latin typeface="Calibri"/>
                        <a:ea typeface="Calibri"/>
                        <a:cs typeface="Times New Roman"/>
                      </a:endParaRPr>
                    </a:p>
                  </a:txBody>
                  <a:tcPr marL="10175" marR="10175" marT="9525" marB="9525"/>
                </a:tc>
              </a:tr>
              <a:tr h="426521">
                <a:tc>
                  <a:txBody>
                    <a:bodyPr/>
                    <a:lstStyle/>
                    <a:p>
                      <a:pPr>
                        <a:lnSpc>
                          <a:spcPct val="115000"/>
                        </a:lnSpc>
                        <a:spcAft>
                          <a:spcPts val="0"/>
                        </a:spcAft>
                      </a:pPr>
                      <a:r>
                        <a:rPr lang="tr-TR" sz="1400">
                          <a:effectLst/>
                        </a:rPr>
                        <a:t>5</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BİLİŞİM TEKNOLOJİLERİ</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dirty="0">
                          <a:effectLst/>
                        </a:rPr>
                        <a:t>Web Programcılığı</a:t>
                      </a:r>
                      <a:endParaRPr lang="tr-TR" sz="1400" dirty="0">
                        <a:effectLst/>
                        <a:latin typeface="Calibri"/>
                        <a:ea typeface="Calibri"/>
                        <a:cs typeface="Times New Roman"/>
                      </a:endParaRPr>
                    </a:p>
                  </a:txBody>
                  <a:tcPr marL="10175" marR="10175" marT="9525" marB="9525"/>
                </a:tc>
              </a:tr>
              <a:tr h="426521">
                <a:tc>
                  <a:txBody>
                    <a:bodyPr/>
                    <a:lstStyle/>
                    <a:p>
                      <a:pPr>
                        <a:lnSpc>
                          <a:spcPct val="115000"/>
                        </a:lnSpc>
                        <a:spcAft>
                          <a:spcPts val="0"/>
                        </a:spcAft>
                      </a:pPr>
                      <a:r>
                        <a:rPr lang="tr-TR" sz="1400">
                          <a:effectLst/>
                        </a:rPr>
                        <a:t>6</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ELEKTRİK- ELEKTRONİK TEKNOLOJİSİ</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dirty="0">
                          <a:effectLst/>
                        </a:rPr>
                        <a:t>Görüntü ve Ses Sistemleri</a:t>
                      </a:r>
                      <a:endParaRPr lang="tr-TR" sz="1400" dirty="0">
                        <a:effectLst/>
                        <a:latin typeface="Calibri"/>
                        <a:ea typeface="Calibri"/>
                        <a:cs typeface="Times New Roman"/>
                      </a:endParaRPr>
                    </a:p>
                  </a:txBody>
                  <a:tcPr marL="10175" marR="10175" marT="9525" marB="9525"/>
                </a:tc>
              </a:tr>
              <a:tr h="426521">
                <a:tc>
                  <a:txBody>
                    <a:bodyPr/>
                    <a:lstStyle/>
                    <a:p>
                      <a:pPr>
                        <a:lnSpc>
                          <a:spcPct val="115000"/>
                        </a:lnSpc>
                        <a:spcAft>
                          <a:spcPts val="0"/>
                        </a:spcAft>
                      </a:pPr>
                      <a:r>
                        <a:rPr lang="tr-TR" sz="1400">
                          <a:effectLst/>
                        </a:rPr>
                        <a:t>7</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ATP</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ELEKTRİK- ELEKTRONİK TEKNOLOJİSİ</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dirty="0">
                          <a:effectLst/>
                        </a:rPr>
                        <a:t>Elektrikli Ev Aletleri Teknik Servisi</a:t>
                      </a:r>
                      <a:endParaRPr lang="tr-TR" sz="1400" dirty="0">
                        <a:effectLst/>
                        <a:latin typeface="Calibri"/>
                        <a:ea typeface="Calibri"/>
                        <a:cs typeface="Times New Roman"/>
                      </a:endParaRPr>
                    </a:p>
                  </a:txBody>
                  <a:tcPr marL="10175" marR="10175" marT="9525" marB="9525"/>
                </a:tc>
              </a:tr>
              <a:tr h="426521">
                <a:tc>
                  <a:txBody>
                    <a:bodyPr/>
                    <a:lstStyle/>
                    <a:p>
                      <a:pPr>
                        <a:lnSpc>
                          <a:spcPct val="115000"/>
                        </a:lnSpc>
                        <a:spcAft>
                          <a:spcPts val="0"/>
                        </a:spcAft>
                      </a:pPr>
                      <a:r>
                        <a:rPr lang="tr-TR" sz="1400">
                          <a:effectLst/>
                        </a:rPr>
                        <a:t>8</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ATP</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ELEKTRİK- ELEKTRONİK TEKNOLOJİSİ</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dirty="0">
                          <a:effectLst/>
                        </a:rPr>
                        <a:t>Güvenlik Sistemleri</a:t>
                      </a:r>
                      <a:endParaRPr lang="tr-TR" sz="1400" dirty="0">
                        <a:effectLst/>
                        <a:latin typeface="Calibri"/>
                        <a:ea typeface="Calibri"/>
                        <a:cs typeface="Times New Roman"/>
                      </a:endParaRPr>
                    </a:p>
                  </a:txBody>
                  <a:tcPr marL="10175" marR="10175" marT="9525" marB="9525"/>
                </a:tc>
              </a:tr>
              <a:tr h="426521">
                <a:tc>
                  <a:txBody>
                    <a:bodyPr/>
                    <a:lstStyle/>
                    <a:p>
                      <a:pPr>
                        <a:lnSpc>
                          <a:spcPct val="115000"/>
                        </a:lnSpc>
                        <a:spcAft>
                          <a:spcPts val="0"/>
                        </a:spcAft>
                      </a:pPr>
                      <a:r>
                        <a:rPr lang="tr-TR" sz="1400">
                          <a:effectLst/>
                        </a:rPr>
                        <a:t>9</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ATP</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BİLİŞİM TEKNOLOJİLERİ</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dirty="0">
                          <a:effectLst/>
                        </a:rPr>
                        <a:t>Veri Tabanı Programcılığı</a:t>
                      </a:r>
                      <a:endParaRPr lang="tr-TR" sz="1400" dirty="0">
                        <a:effectLst/>
                        <a:latin typeface="Calibri"/>
                        <a:ea typeface="Calibri"/>
                        <a:cs typeface="Times New Roman"/>
                      </a:endParaRPr>
                    </a:p>
                  </a:txBody>
                  <a:tcPr marL="10175" marR="10175" marT="9525" marB="9525"/>
                </a:tc>
              </a:tr>
              <a:tr h="426521">
                <a:tc>
                  <a:txBody>
                    <a:bodyPr/>
                    <a:lstStyle/>
                    <a:p>
                      <a:pPr>
                        <a:lnSpc>
                          <a:spcPct val="115000"/>
                        </a:lnSpc>
                        <a:spcAft>
                          <a:spcPts val="0"/>
                        </a:spcAft>
                      </a:pPr>
                      <a:r>
                        <a:rPr lang="tr-TR" sz="1400">
                          <a:effectLst/>
                        </a:rPr>
                        <a:t>10</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ATP</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ELEKTRİK- ELEKTRONİK TEKNOLOJİSİ</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dirty="0">
                          <a:effectLst/>
                        </a:rPr>
                        <a:t>Endüstriyel Bakım Onarım</a:t>
                      </a:r>
                      <a:endParaRPr lang="tr-TR" sz="1400" dirty="0">
                        <a:effectLst/>
                        <a:latin typeface="Calibri"/>
                        <a:ea typeface="Calibri"/>
                        <a:cs typeface="Times New Roman"/>
                      </a:endParaRPr>
                    </a:p>
                  </a:txBody>
                  <a:tcPr marL="10175" marR="10175" marT="9525" marB="9525"/>
                </a:tc>
              </a:tr>
              <a:tr h="426521">
                <a:tc>
                  <a:txBody>
                    <a:bodyPr/>
                    <a:lstStyle/>
                    <a:p>
                      <a:pPr>
                        <a:lnSpc>
                          <a:spcPct val="115000"/>
                        </a:lnSpc>
                        <a:spcAft>
                          <a:spcPts val="0"/>
                        </a:spcAft>
                      </a:pPr>
                      <a:r>
                        <a:rPr lang="tr-TR" sz="1400">
                          <a:effectLst/>
                        </a:rPr>
                        <a:t>11</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ATP</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BİLİŞİM TEKNOLOJİLERİ</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dirty="0">
                          <a:effectLst/>
                        </a:rPr>
                        <a:t>Web Programcılığı</a:t>
                      </a:r>
                      <a:endParaRPr lang="tr-TR" sz="1400" dirty="0">
                        <a:effectLst/>
                        <a:latin typeface="Calibri"/>
                        <a:ea typeface="Calibri"/>
                        <a:cs typeface="Times New Roman"/>
                      </a:endParaRPr>
                    </a:p>
                  </a:txBody>
                  <a:tcPr marL="10175" marR="10175" marT="9525" marB="9525"/>
                </a:tc>
              </a:tr>
              <a:tr h="426521">
                <a:tc>
                  <a:txBody>
                    <a:bodyPr/>
                    <a:lstStyle/>
                    <a:p>
                      <a:pPr>
                        <a:lnSpc>
                          <a:spcPct val="115000"/>
                        </a:lnSpc>
                        <a:spcAft>
                          <a:spcPts val="0"/>
                        </a:spcAft>
                      </a:pPr>
                      <a:r>
                        <a:rPr lang="tr-TR" sz="1400">
                          <a:effectLst/>
                        </a:rPr>
                        <a:t>12</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ATP</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dirty="0">
                          <a:effectLst/>
                        </a:rPr>
                        <a:t>ELEKTRİK- ELEKTRONİK TEKNOLOJİSİ</a:t>
                      </a:r>
                      <a:endParaRPr lang="tr-TR" sz="1400" dirty="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dirty="0">
                          <a:effectLst/>
                        </a:rPr>
                        <a:t>Görüntü ve Ses Sistemleri</a:t>
                      </a:r>
                      <a:endParaRPr lang="tr-TR" sz="1400" dirty="0">
                        <a:effectLst/>
                        <a:latin typeface="Calibri"/>
                        <a:ea typeface="Calibri"/>
                        <a:cs typeface="Times New Roman"/>
                      </a:endParaRPr>
                    </a:p>
                  </a:txBody>
                  <a:tcPr marL="10175" marR="10175" marT="9525" marB="9525"/>
                </a:tc>
              </a:tr>
            </a:tbl>
          </a:graphicData>
        </a:graphic>
      </p:graphicFrame>
    </p:spTree>
    <p:extLst>
      <p:ext uri="{BB962C8B-B14F-4D97-AF65-F5344CB8AC3E}">
        <p14:creationId xmlns:p14="http://schemas.microsoft.com/office/powerpoint/2010/main" val="827667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80728"/>
            <a:ext cx="8229600" cy="685798"/>
          </a:xfrm>
        </p:spPr>
        <p:txBody>
          <a:bodyPr>
            <a:normAutofit fontScale="90000"/>
          </a:bodyPr>
          <a:lstStyle/>
          <a:p>
            <a:pPr algn="ctr"/>
            <a:r>
              <a:rPr lang="tr-TR" b="1" dirty="0" smtClean="0"/>
              <a:t>YAHYA KAPTAN MESLEKİ VE TEKNİK ANADOLU LİSESİ</a:t>
            </a:r>
            <a:r>
              <a:rPr lang="tr-TR" dirty="0" smtClean="0"/>
              <a:t/>
            </a:r>
            <a:br>
              <a:rPr lang="tr-TR" dirty="0" smtClean="0"/>
            </a:br>
            <a:endParaRPr lang="tr-TR"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2428902956"/>
              </p:ext>
            </p:extLst>
          </p:nvPr>
        </p:nvGraphicFramePr>
        <p:xfrm>
          <a:off x="457200" y="2261553"/>
          <a:ext cx="8229600" cy="2080827"/>
        </p:xfrm>
        <a:graphic>
          <a:graphicData uri="http://schemas.openxmlformats.org/drawingml/2006/table">
            <a:tbl>
              <a:tblPr firstRow="1" bandRow="1">
                <a:tableStyleId>{5940675A-B579-460E-94D1-54222C63F5DA}</a:tableStyleId>
              </a:tblPr>
              <a:tblGrid>
                <a:gridCol w="2471726"/>
                <a:gridCol w="5757874"/>
              </a:tblGrid>
              <a:tr h="0">
                <a:tc>
                  <a:txBody>
                    <a:bodyPr/>
                    <a:lstStyle/>
                    <a:p>
                      <a:pPr>
                        <a:lnSpc>
                          <a:spcPct val="115000"/>
                        </a:lnSpc>
                        <a:spcAft>
                          <a:spcPts val="1000"/>
                        </a:spcAft>
                      </a:pPr>
                      <a:r>
                        <a:rPr lang="tr-TR" sz="2400" dirty="0">
                          <a:solidFill>
                            <a:schemeClr val="tx1"/>
                          </a:solidFill>
                        </a:rPr>
                        <a:t>Adres</a:t>
                      </a:r>
                      <a:endParaRPr lang="tr-TR" sz="2400"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kumimoji="0" lang="tr-TR" sz="1800" kern="1200" dirty="0" smtClean="0">
                          <a:solidFill>
                            <a:schemeClr val="tx1"/>
                          </a:solidFill>
                          <a:effectLst/>
                          <a:latin typeface="+mn-lt"/>
                          <a:ea typeface="+mn-ea"/>
                          <a:cs typeface="+mn-cs"/>
                        </a:rPr>
                        <a:t>YAHYAKAPTAN MAH. KIZILAY SK. NO: 3 İZMİT / KOCAELİ</a:t>
                      </a:r>
                      <a:endParaRPr lang="tr-TR" sz="2400" dirty="0">
                        <a:solidFill>
                          <a:schemeClr val="tx1"/>
                        </a:solidFill>
                        <a:latin typeface="Calibri"/>
                        <a:ea typeface="Calibri"/>
                        <a:cs typeface="Times New Roman"/>
                      </a:endParaRPr>
                    </a:p>
                  </a:txBody>
                  <a:tcPr marL="9525" marR="9525" marT="9525" marB="9525"/>
                </a:tc>
              </a:tr>
              <a:tr h="551493">
                <a:tc>
                  <a:txBody>
                    <a:bodyPr/>
                    <a:lstStyle/>
                    <a:p>
                      <a:pPr>
                        <a:lnSpc>
                          <a:spcPct val="115000"/>
                        </a:lnSpc>
                        <a:spcAft>
                          <a:spcPts val="1000"/>
                        </a:spcAft>
                      </a:pPr>
                      <a:r>
                        <a:rPr lang="tr-TR" sz="2400" dirty="0">
                          <a:solidFill>
                            <a:schemeClr val="tx1"/>
                          </a:solidFill>
                        </a:rPr>
                        <a:t>Telefon</a:t>
                      </a:r>
                      <a:endParaRPr lang="tr-TR" sz="2400"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000" dirty="0">
                          <a:solidFill>
                            <a:srgbClr val="212529"/>
                          </a:solidFill>
                          <a:effectLst/>
                          <a:latin typeface="MyriadPro"/>
                          <a:ea typeface="Calibri"/>
                          <a:cs typeface="Times New Roman"/>
                        </a:rPr>
                        <a:t>2623116470</a:t>
                      </a:r>
                      <a:endParaRPr lang="tr-TR" sz="2000" dirty="0">
                        <a:effectLst/>
                        <a:latin typeface="Calibri"/>
                        <a:ea typeface="Calibri"/>
                        <a:cs typeface="Times New Roman"/>
                      </a:endParaRPr>
                    </a:p>
                  </a:txBody>
                  <a:tcPr marL="9525" marR="9525" marT="9525" marB="9525"/>
                </a:tc>
              </a:tr>
              <a:tr h="370840">
                <a:tc>
                  <a:txBody>
                    <a:bodyPr/>
                    <a:lstStyle/>
                    <a:p>
                      <a:pPr>
                        <a:lnSpc>
                          <a:spcPct val="115000"/>
                        </a:lnSpc>
                        <a:spcAft>
                          <a:spcPts val="1000"/>
                        </a:spcAft>
                      </a:pPr>
                      <a:r>
                        <a:rPr lang="tr-TR" sz="2400" dirty="0">
                          <a:solidFill>
                            <a:schemeClr val="tx1"/>
                          </a:solidFill>
                        </a:rPr>
                        <a:t>Web Sitesi</a:t>
                      </a:r>
                      <a:endParaRPr lang="tr-TR" sz="2400"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000" u="none" strike="noStrike" dirty="0">
                          <a:solidFill>
                            <a:srgbClr val="007BFF"/>
                          </a:solidFill>
                          <a:effectLst/>
                          <a:latin typeface="MyriadPro"/>
                          <a:ea typeface="Calibri"/>
                          <a:cs typeface="Times New Roman"/>
                          <a:hlinkClick r:id="rId2"/>
                        </a:rPr>
                        <a:t>http://ykaptanmtal.meb.k12.tr</a:t>
                      </a:r>
                      <a:endParaRPr lang="tr-TR" sz="2000" dirty="0">
                        <a:effectLst/>
                        <a:latin typeface="Calibri"/>
                        <a:ea typeface="Calibri"/>
                        <a:cs typeface="Times New Roman"/>
                      </a:endParaRPr>
                    </a:p>
                  </a:txBody>
                  <a:tcPr marL="9525" marR="9525" marT="9525" marB="9525"/>
                </a:tc>
              </a:tr>
              <a:tr h="370840">
                <a:tc>
                  <a:txBody>
                    <a:bodyPr/>
                    <a:lstStyle/>
                    <a:p>
                      <a:pPr algn="l">
                        <a:lnSpc>
                          <a:spcPct val="115000"/>
                        </a:lnSpc>
                        <a:spcAft>
                          <a:spcPts val="0"/>
                        </a:spcAft>
                      </a:pPr>
                      <a:r>
                        <a:rPr lang="tr-TR" sz="2400" dirty="0" smtClean="0">
                          <a:solidFill>
                            <a:schemeClr val="tx1"/>
                          </a:solidFill>
                        </a:rPr>
                        <a:t>ÖĞRETİM ŞEKLİ</a:t>
                      </a:r>
                      <a:endParaRPr lang="tr-TR" sz="2400" dirty="0">
                        <a:solidFill>
                          <a:schemeClr val="tx1"/>
                        </a:solidFill>
                        <a:latin typeface="Calibri"/>
                        <a:ea typeface="Calibri"/>
                        <a:cs typeface="Times New Roman"/>
                      </a:endParaRPr>
                    </a:p>
                  </a:txBody>
                  <a:tcPr marL="9525" marR="9525" marT="9525" marB="9525"/>
                </a:tc>
                <a:tc>
                  <a:txBody>
                    <a:bodyPr/>
                    <a:lstStyle/>
                    <a:p>
                      <a:pPr algn="l">
                        <a:lnSpc>
                          <a:spcPct val="115000"/>
                        </a:lnSpc>
                        <a:spcAft>
                          <a:spcPts val="0"/>
                        </a:spcAft>
                      </a:pPr>
                      <a:r>
                        <a:rPr lang="tr-TR" sz="2400" dirty="0" smtClean="0">
                          <a:solidFill>
                            <a:schemeClr val="tx1"/>
                          </a:solidFill>
                        </a:rPr>
                        <a:t>KARMA</a:t>
                      </a:r>
                      <a:endParaRPr lang="tr-TR" sz="2400" dirty="0">
                        <a:solidFill>
                          <a:schemeClr val="tx1"/>
                        </a:solidFill>
                        <a:latin typeface="Calibri"/>
                        <a:ea typeface="Calibri"/>
                        <a:cs typeface="Times New Roman"/>
                      </a:endParaRPr>
                    </a:p>
                  </a:txBody>
                  <a:tcPr marL="9525" marR="9525" marT="9525" marB="9525"/>
                </a:tc>
              </a:tr>
            </a:tbl>
          </a:graphicData>
        </a:graphic>
      </p:graphicFrame>
    </p:spTree>
    <p:extLst>
      <p:ext uri="{BB962C8B-B14F-4D97-AF65-F5344CB8AC3E}">
        <p14:creationId xmlns:p14="http://schemas.microsoft.com/office/powerpoint/2010/main" val="23585996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457200" y="548680"/>
            <a:ext cx="8229600" cy="1117846"/>
          </a:xfrm>
        </p:spPr>
        <p:txBody>
          <a:bodyPr>
            <a:normAutofit fontScale="90000"/>
          </a:bodyPr>
          <a:lstStyle/>
          <a:p>
            <a:pPr algn="ctr"/>
            <a:r>
              <a:rPr lang="tr-TR" b="1" dirty="0"/>
              <a:t>YAHYA KAPTAN MESLEKİ VE TEKNİK ANADOLU </a:t>
            </a:r>
            <a:r>
              <a:rPr lang="tr-TR" b="1" dirty="0" smtClean="0"/>
              <a:t>LİSESİ</a:t>
            </a:r>
            <a:r>
              <a:rPr lang="tr-TR" dirty="0"/>
              <a:t/>
            </a:r>
            <a:br>
              <a:rPr lang="tr-TR" dirty="0"/>
            </a:b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264550068"/>
              </p:ext>
            </p:extLst>
          </p:nvPr>
        </p:nvGraphicFramePr>
        <p:xfrm>
          <a:off x="467544" y="1844824"/>
          <a:ext cx="8229881" cy="4460288"/>
        </p:xfrm>
        <a:graphic>
          <a:graphicData uri="http://schemas.openxmlformats.org/drawingml/2006/table">
            <a:tbl>
              <a:tblPr firstRow="1" firstCol="1" bandRow="1">
                <a:tableStyleId>{5C22544A-7EE6-4342-B048-85BDC9FD1C3A}</a:tableStyleId>
              </a:tblPr>
              <a:tblGrid>
                <a:gridCol w="322865"/>
                <a:gridCol w="1193690"/>
                <a:gridCol w="3318325"/>
                <a:gridCol w="3395001"/>
              </a:tblGrid>
              <a:tr h="538113">
                <a:tc>
                  <a:txBody>
                    <a:bodyPr/>
                    <a:lstStyle/>
                    <a:p>
                      <a:pPr algn="ctr">
                        <a:lnSpc>
                          <a:spcPct val="115000"/>
                        </a:lnSpc>
                        <a:spcAft>
                          <a:spcPts val="0"/>
                        </a:spcAft>
                      </a:pPr>
                      <a:r>
                        <a:rPr lang="tr-TR" sz="2000" dirty="0">
                          <a:effectLst/>
                        </a:rPr>
                        <a:t>#</a:t>
                      </a:r>
                      <a:endParaRPr lang="tr-TR" sz="2000" dirty="0">
                        <a:effectLst/>
                        <a:latin typeface="Calibri"/>
                        <a:ea typeface="Calibri"/>
                        <a:cs typeface="Times New Roman"/>
                      </a:endParaRPr>
                    </a:p>
                  </a:txBody>
                  <a:tcPr marL="9553" marR="9553" marT="9525" marB="9525"/>
                </a:tc>
                <a:tc>
                  <a:txBody>
                    <a:bodyPr/>
                    <a:lstStyle/>
                    <a:p>
                      <a:pPr algn="ctr">
                        <a:lnSpc>
                          <a:spcPct val="115000"/>
                        </a:lnSpc>
                        <a:spcAft>
                          <a:spcPts val="0"/>
                        </a:spcAft>
                      </a:pPr>
                      <a:r>
                        <a:rPr lang="tr-TR" sz="2000" dirty="0">
                          <a:effectLst/>
                        </a:rPr>
                        <a:t>Program Türü</a:t>
                      </a:r>
                      <a:endParaRPr lang="tr-TR" sz="2000" dirty="0">
                        <a:effectLst/>
                        <a:latin typeface="Calibri"/>
                        <a:ea typeface="Calibri"/>
                        <a:cs typeface="Times New Roman"/>
                      </a:endParaRPr>
                    </a:p>
                  </a:txBody>
                  <a:tcPr marL="9553" marR="9553" marT="9525" marB="9525"/>
                </a:tc>
                <a:tc>
                  <a:txBody>
                    <a:bodyPr/>
                    <a:lstStyle/>
                    <a:p>
                      <a:pPr algn="ctr">
                        <a:lnSpc>
                          <a:spcPct val="115000"/>
                        </a:lnSpc>
                        <a:spcAft>
                          <a:spcPts val="0"/>
                        </a:spcAft>
                      </a:pPr>
                      <a:r>
                        <a:rPr lang="tr-TR" sz="2000" dirty="0">
                          <a:effectLst/>
                        </a:rPr>
                        <a:t>Alan</a:t>
                      </a:r>
                      <a:endParaRPr lang="tr-TR" sz="2000" dirty="0">
                        <a:effectLst/>
                        <a:latin typeface="Calibri"/>
                        <a:ea typeface="Calibri"/>
                        <a:cs typeface="Times New Roman"/>
                      </a:endParaRPr>
                    </a:p>
                  </a:txBody>
                  <a:tcPr marL="9553" marR="9553" marT="9525" marB="9525"/>
                </a:tc>
                <a:tc>
                  <a:txBody>
                    <a:bodyPr/>
                    <a:lstStyle/>
                    <a:p>
                      <a:pPr algn="ctr">
                        <a:lnSpc>
                          <a:spcPct val="115000"/>
                        </a:lnSpc>
                        <a:spcAft>
                          <a:spcPts val="0"/>
                        </a:spcAft>
                      </a:pPr>
                      <a:r>
                        <a:rPr lang="tr-TR" sz="2000" dirty="0">
                          <a:effectLst/>
                        </a:rPr>
                        <a:t>Dal</a:t>
                      </a:r>
                      <a:endParaRPr lang="tr-TR" sz="2000" dirty="0">
                        <a:effectLst/>
                        <a:latin typeface="Calibri"/>
                        <a:ea typeface="Calibri"/>
                        <a:cs typeface="Times New Roman"/>
                      </a:endParaRPr>
                    </a:p>
                  </a:txBody>
                  <a:tcPr marL="9553" marR="9553" marT="9525" marB="9525"/>
                </a:tc>
              </a:tr>
              <a:tr h="534025">
                <a:tc>
                  <a:txBody>
                    <a:bodyPr/>
                    <a:lstStyle/>
                    <a:p>
                      <a:pPr>
                        <a:lnSpc>
                          <a:spcPct val="115000"/>
                        </a:lnSpc>
                        <a:spcAft>
                          <a:spcPts val="0"/>
                        </a:spcAft>
                      </a:pPr>
                      <a:r>
                        <a:rPr lang="tr-TR" sz="2000">
                          <a:effectLst/>
                        </a:rPr>
                        <a:t>1</a:t>
                      </a:r>
                      <a:endParaRPr lang="tr-TR" sz="200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dirty="0">
                          <a:effectLst/>
                        </a:rPr>
                        <a:t>AMP</a:t>
                      </a:r>
                      <a:endParaRPr lang="tr-TR" sz="2000" dirty="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dirty="0">
                          <a:effectLst/>
                        </a:rPr>
                        <a:t>BÜRO YÖNETİMİ</a:t>
                      </a:r>
                      <a:endParaRPr lang="tr-TR" sz="2000" dirty="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a:effectLst/>
                        </a:rPr>
                        <a:t>Yönetici Sekreterliği</a:t>
                      </a:r>
                      <a:endParaRPr lang="tr-TR" sz="2000">
                        <a:effectLst/>
                        <a:latin typeface="Calibri"/>
                        <a:ea typeface="Calibri"/>
                        <a:cs typeface="Times New Roman"/>
                      </a:endParaRPr>
                    </a:p>
                  </a:txBody>
                  <a:tcPr marL="9553" marR="9553" marT="9525" marB="9525"/>
                </a:tc>
              </a:tr>
              <a:tr h="534025">
                <a:tc>
                  <a:txBody>
                    <a:bodyPr/>
                    <a:lstStyle/>
                    <a:p>
                      <a:pPr>
                        <a:lnSpc>
                          <a:spcPct val="115000"/>
                        </a:lnSpc>
                        <a:spcAft>
                          <a:spcPts val="0"/>
                        </a:spcAft>
                      </a:pPr>
                      <a:r>
                        <a:rPr lang="tr-TR" sz="2000" dirty="0" smtClean="0">
                          <a:effectLst/>
                          <a:latin typeface="Calibri"/>
                          <a:ea typeface="Calibri"/>
                          <a:cs typeface="Times New Roman"/>
                        </a:rPr>
                        <a:t>2</a:t>
                      </a:r>
                      <a:endParaRPr lang="tr-TR" sz="2000" dirty="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dirty="0">
                          <a:effectLst/>
                        </a:rPr>
                        <a:t>AMP</a:t>
                      </a:r>
                      <a:endParaRPr lang="tr-TR" sz="2000" dirty="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dirty="0">
                          <a:effectLst/>
                        </a:rPr>
                        <a:t>BÜRO YÖNETİMİ</a:t>
                      </a:r>
                      <a:endParaRPr lang="tr-TR" sz="2000" dirty="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dirty="0">
                          <a:effectLst/>
                        </a:rPr>
                        <a:t>Ticaret Sekreterliği</a:t>
                      </a:r>
                      <a:endParaRPr lang="tr-TR" sz="2000" dirty="0">
                        <a:effectLst/>
                        <a:latin typeface="Calibri"/>
                        <a:ea typeface="Calibri"/>
                        <a:cs typeface="Times New Roman"/>
                      </a:endParaRPr>
                    </a:p>
                  </a:txBody>
                  <a:tcPr marL="9553" marR="9553" marT="9525" marB="9525"/>
                </a:tc>
              </a:tr>
              <a:tr h="534025">
                <a:tc>
                  <a:txBody>
                    <a:bodyPr/>
                    <a:lstStyle/>
                    <a:p>
                      <a:pPr>
                        <a:lnSpc>
                          <a:spcPct val="115000"/>
                        </a:lnSpc>
                        <a:spcAft>
                          <a:spcPts val="0"/>
                        </a:spcAft>
                      </a:pPr>
                      <a:r>
                        <a:rPr lang="tr-TR" sz="2000" dirty="0" smtClean="0">
                          <a:effectLst/>
                          <a:latin typeface="Calibri"/>
                          <a:ea typeface="Calibri"/>
                          <a:cs typeface="Times New Roman"/>
                        </a:rPr>
                        <a:t>3</a:t>
                      </a:r>
                      <a:endParaRPr lang="tr-TR" sz="2000" dirty="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a:effectLst/>
                        </a:rPr>
                        <a:t>AMP</a:t>
                      </a:r>
                      <a:endParaRPr lang="tr-TR" sz="200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dirty="0">
                          <a:effectLst/>
                        </a:rPr>
                        <a:t>ULAŞTIRMA HİZMETLERİ</a:t>
                      </a:r>
                      <a:endParaRPr lang="tr-TR" sz="2000" dirty="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a:effectLst/>
                        </a:rPr>
                        <a:t>Lojistik</a:t>
                      </a:r>
                      <a:endParaRPr lang="tr-TR" sz="2000">
                        <a:effectLst/>
                        <a:latin typeface="Calibri"/>
                        <a:ea typeface="Calibri"/>
                        <a:cs typeface="Times New Roman"/>
                      </a:endParaRPr>
                    </a:p>
                  </a:txBody>
                  <a:tcPr marL="9553" marR="9553" marT="9525" marB="9525"/>
                </a:tc>
              </a:tr>
              <a:tr h="534025">
                <a:tc>
                  <a:txBody>
                    <a:bodyPr/>
                    <a:lstStyle/>
                    <a:p>
                      <a:pPr>
                        <a:lnSpc>
                          <a:spcPct val="115000"/>
                        </a:lnSpc>
                        <a:spcAft>
                          <a:spcPts val="0"/>
                        </a:spcAft>
                      </a:pPr>
                      <a:r>
                        <a:rPr lang="tr-TR" sz="2000" dirty="0" smtClean="0">
                          <a:effectLst/>
                          <a:latin typeface="+mn-lt"/>
                          <a:ea typeface="+mn-ea"/>
                          <a:cs typeface="+mn-cs"/>
                        </a:rPr>
                        <a:t>4</a:t>
                      </a:r>
                      <a:endParaRPr lang="tr-TR" sz="2000" dirty="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a:effectLst/>
                        </a:rPr>
                        <a:t>AMP</a:t>
                      </a:r>
                      <a:endParaRPr lang="tr-TR" sz="200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dirty="0">
                          <a:effectLst/>
                        </a:rPr>
                        <a:t>BİLİŞİM TEKNOLOJİLERİ</a:t>
                      </a:r>
                      <a:endParaRPr lang="tr-TR" sz="2000" dirty="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dirty="0">
                          <a:effectLst/>
                        </a:rPr>
                        <a:t>Veri Tabanı Programcılığı</a:t>
                      </a:r>
                      <a:endParaRPr lang="tr-TR" sz="2000" dirty="0">
                        <a:effectLst/>
                        <a:latin typeface="Calibri"/>
                        <a:ea typeface="Calibri"/>
                        <a:cs typeface="Times New Roman"/>
                      </a:endParaRPr>
                    </a:p>
                  </a:txBody>
                  <a:tcPr marL="9553" marR="9553" marT="9525" marB="9525"/>
                </a:tc>
              </a:tr>
              <a:tr h="802049">
                <a:tc>
                  <a:txBody>
                    <a:bodyPr/>
                    <a:lstStyle/>
                    <a:p>
                      <a:pPr>
                        <a:lnSpc>
                          <a:spcPct val="115000"/>
                        </a:lnSpc>
                        <a:spcAft>
                          <a:spcPts val="0"/>
                        </a:spcAft>
                      </a:pPr>
                      <a:r>
                        <a:rPr lang="tr-TR" sz="2000" dirty="0" smtClean="0">
                          <a:effectLst/>
                          <a:latin typeface="+mn-lt"/>
                          <a:ea typeface="+mn-ea"/>
                          <a:cs typeface="+mn-cs"/>
                        </a:rPr>
                        <a:t>5</a:t>
                      </a:r>
                      <a:endParaRPr lang="tr-TR" sz="2000" dirty="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a:effectLst/>
                        </a:rPr>
                        <a:t>AMP</a:t>
                      </a:r>
                      <a:endParaRPr lang="tr-TR" sz="200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dirty="0">
                          <a:effectLst/>
                        </a:rPr>
                        <a:t>MUHASEBE VE FİNANSMAN</a:t>
                      </a:r>
                      <a:endParaRPr lang="tr-TR" sz="2000" dirty="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dirty="0">
                          <a:effectLst/>
                        </a:rPr>
                        <a:t>Bilgisayarlı Muhasebe</a:t>
                      </a:r>
                      <a:endParaRPr lang="tr-TR" sz="2000" dirty="0">
                        <a:effectLst/>
                        <a:latin typeface="Calibri"/>
                        <a:ea typeface="Calibri"/>
                        <a:cs typeface="Times New Roman"/>
                      </a:endParaRPr>
                    </a:p>
                  </a:txBody>
                  <a:tcPr marL="9553" marR="9553" marT="9525" marB="9525"/>
                </a:tc>
              </a:tr>
              <a:tr h="802049">
                <a:tc>
                  <a:txBody>
                    <a:bodyPr/>
                    <a:lstStyle/>
                    <a:p>
                      <a:pPr>
                        <a:lnSpc>
                          <a:spcPct val="115000"/>
                        </a:lnSpc>
                        <a:spcAft>
                          <a:spcPts val="0"/>
                        </a:spcAft>
                      </a:pPr>
                      <a:r>
                        <a:rPr lang="tr-TR" sz="2000" dirty="0">
                          <a:effectLst/>
                        </a:rPr>
                        <a:t>6</a:t>
                      </a:r>
                      <a:endParaRPr lang="tr-TR" sz="2000" dirty="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a:effectLst/>
                        </a:rPr>
                        <a:t>AMP</a:t>
                      </a:r>
                      <a:endParaRPr lang="tr-TR" sz="200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dirty="0">
                          <a:effectLst/>
                        </a:rPr>
                        <a:t>MUHASEBE VE FİNANSMAN</a:t>
                      </a:r>
                      <a:endParaRPr lang="tr-TR" sz="2000" dirty="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dirty="0">
                          <a:effectLst/>
                        </a:rPr>
                        <a:t>Dış Ticaret Ofis Hizmetleri</a:t>
                      </a:r>
                      <a:endParaRPr lang="tr-TR" sz="2000" dirty="0">
                        <a:effectLst/>
                        <a:latin typeface="Calibri"/>
                        <a:ea typeface="Calibri"/>
                        <a:cs typeface="Times New Roman"/>
                      </a:endParaRPr>
                    </a:p>
                  </a:txBody>
                  <a:tcPr marL="9553" marR="9553" marT="9525" marB="9525"/>
                </a:tc>
              </a:tr>
            </a:tbl>
          </a:graphicData>
        </a:graphic>
      </p:graphicFrame>
    </p:spTree>
    <p:extLst>
      <p:ext uri="{BB962C8B-B14F-4D97-AF65-F5344CB8AC3E}">
        <p14:creationId xmlns:p14="http://schemas.microsoft.com/office/powerpoint/2010/main" val="3241715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80728"/>
            <a:ext cx="8229600" cy="685798"/>
          </a:xfrm>
        </p:spPr>
        <p:txBody>
          <a:bodyPr>
            <a:normAutofit fontScale="90000"/>
          </a:bodyPr>
          <a:lstStyle/>
          <a:p>
            <a:pPr algn="ctr"/>
            <a:r>
              <a:rPr lang="tr-TR" b="1" dirty="0" smtClean="0"/>
              <a:t>YILDIRIM MESLEKİ VE TEKNİK ANADOLU LİSESİ</a:t>
            </a:r>
            <a:r>
              <a:rPr lang="tr-TR" dirty="0" smtClean="0"/>
              <a:t/>
            </a:r>
            <a:br>
              <a:rPr lang="tr-TR" dirty="0" smtClean="0"/>
            </a:br>
            <a:endParaRPr lang="tr-TR"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3026644137"/>
              </p:ext>
            </p:extLst>
          </p:nvPr>
        </p:nvGraphicFramePr>
        <p:xfrm>
          <a:off x="457200" y="2261553"/>
          <a:ext cx="8229600" cy="2291139"/>
        </p:xfrm>
        <a:graphic>
          <a:graphicData uri="http://schemas.openxmlformats.org/drawingml/2006/table">
            <a:tbl>
              <a:tblPr firstRow="1" bandRow="1">
                <a:tableStyleId>{5940675A-B579-460E-94D1-54222C63F5DA}</a:tableStyleId>
              </a:tblPr>
              <a:tblGrid>
                <a:gridCol w="2674640"/>
                <a:gridCol w="5554960"/>
              </a:tblGrid>
              <a:tr h="0">
                <a:tc>
                  <a:txBody>
                    <a:bodyPr/>
                    <a:lstStyle/>
                    <a:p>
                      <a:pPr>
                        <a:lnSpc>
                          <a:spcPct val="115000"/>
                        </a:lnSpc>
                        <a:spcAft>
                          <a:spcPts val="1000"/>
                        </a:spcAft>
                      </a:pPr>
                      <a:r>
                        <a:rPr lang="tr-TR" sz="2400" dirty="0">
                          <a:solidFill>
                            <a:schemeClr val="tx1"/>
                          </a:solidFill>
                        </a:rPr>
                        <a:t>Adres</a:t>
                      </a:r>
                      <a:endParaRPr lang="tr-TR" sz="2400"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kumimoji="0" lang="tr-TR" sz="2400" b="0" i="0" kern="1200" dirty="0" err="1" smtClean="0">
                          <a:solidFill>
                            <a:schemeClr val="tx1"/>
                          </a:solidFill>
                          <a:effectLst/>
                          <a:latin typeface="+mn-lt"/>
                          <a:ea typeface="+mn-ea"/>
                          <a:cs typeface="+mn-cs"/>
                        </a:rPr>
                        <a:t>Bekirdere</a:t>
                      </a:r>
                      <a:r>
                        <a:rPr kumimoji="0" lang="tr-TR" sz="2400" b="0" i="0" kern="1200" dirty="0" smtClean="0">
                          <a:solidFill>
                            <a:schemeClr val="tx1"/>
                          </a:solidFill>
                          <a:effectLst/>
                          <a:latin typeface="+mn-lt"/>
                          <a:ea typeface="+mn-ea"/>
                          <a:cs typeface="+mn-cs"/>
                        </a:rPr>
                        <a:t> Mah. Ayça </a:t>
                      </a:r>
                      <a:r>
                        <a:rPr kumimoji="0" lang="tr-TR" sz="2400" b="0" i="0" kern="1200" dirty="0" err="1" smtClean="0">
                          <a:solidFill>
                            <a:schemeClr val="tx1"/>
                          </a:solidFill>
                          <a:effectLst/>
                          <a:latin typeface="+mn-lt"/>
                          <a:ea typeface="+mn-ea"/>
                          <a:cs typeface="+mn-cs"/>
                        </a:rPr>
                        <a:t>Sk</a:t>
                      </a:r>
                      <a:r>
                        <a:rPr kumimoji="0" lang="tr-TR" sz="2400" b="0" i="0" kern="1200" dirty="0" smtClean="0">
                          <a:solidFill>
                            <a:schemeClr val="tx1"/>
                          </a:solidFill>
                          <a:effectLst/>
                          <a:latin typeface="+mn-lt"/>
                          <a:ea typeface="+mn-ea"/>
                          <a:cs typeface="+mn-cs"/>
                        </a:rPr>
                        <a:t>. No.92 Şehir Hastanesi İnşaatı Yanı İzmit / KOCAELİ</a:t>
                      </a:r>
                      <a:endParaRPr lang="tr-TR" sz="2400" dirty="0">
                        <a:solidFill>
                          <a:schemeClr val="tx1"/>
                        </a:solidFill>
                        <a:latin typeface="Calibri"/>
                        <a:ea typeface="Calibri"/>
                        <a:cs typeface="Times New Roman"/>
                      </a:endParaRPr>
                    </a:p>
                  </a:txBody>
                  <a:tcPr marL="9525" marR="9525" marT="9525" marB="9525"/>
                </a:tc>
              </a:tr>
              <a:tr h="551493">
                <a:tc>
                  <a:txBody>
                    <a:bodyPr/>
                    <a:lstStyle/>
                    <a:p>
                      <a:pPr>
                        <a:lnSpc>
                          <a:spcPct val="115000"/>
                        </a:lnSpc>
                        <a:spcAft>
                          <a:spcPts val="1000"/>
                        </a:spcAft>
                      </a:pPr>
                      <a:r>
                        <a:rPr lang="tr-TR" sz="2400" dirty="0">
                          <a:solidFill>
                            <a:schemeClr val="tx1"/>
                          </a:solidFill>
                        </a:rPr>
                        <a:t>Telefon</a:t>
                      </a:r>
                      <a:endParaRPr lang="tr-TR" sz="2400"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400" b="1" dirty="0">
                          <a:solidFill>
                            <a:schemeClr val="tx1"/>
                          </a:solidFill>
                          <a:effectLst/>
                          <a:latin typeface="MyriadPro"/>
                          <a:ea typeface="Calibri"/>
                          <a:cs typeface="Times New Roman"/>
                        </a:rPr>
                        <a:t>2623220725</a:t>
                      </a:r>
                      <a:endParaRPr lang="tr-TR" sz="2400" b="1" dirty="0">
                        <a:solidFill>
                          <a:schemeClr val="tx1"/>
                        </a:solidFill>
                        <a:effectLst/>
                        <a:latin typeface="Calibri"/>
                        <a:ea typeface="Calibri"/>
                        <a:cs typeface="Times New Roman"/>
                      </a:endParaRPr>
                    </a:p>
                  </a:txBody>
                  <a:tcPr marL="9525" marR="9525" marT="9525" marB="9525"/>
                </a:tc>
              </a:tr>
              <a:tr h="370840">
                <a:tc>
                  <a:txBody>
                    <a:bodyPr/>
                    <a:lstStyle/>
                    <a:p>
                      <a:pPr>
                        <a:lnSpc>
                          <a:spcPct val="115000"/>
                        </a:lnSpc>
                        <a:spcAft>
                          <a:spcPts val="1000"/>
                        </a:spcAft>
                      </a:pPr>
                      <a:r>
                        <a:rPr lang="tr-TR" sz="2400" dirty="0">
                          <a:solidFill>
                            <a:schemeClr val="tx1"/>
                          </a:solidFill>
                        </a:rPr>
                        <a:t>Web Sitesi</a:t>
                      </a:r>
                      <a:endParaRPr lang="tr-TR" sz="2400"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400" u="none" strike="noStrike" dirty="0">
                          <a:solidFill>
                            <a:srgbClr val="007BFF"/>
                          </a:solidFill>
                          <a:effectLst/>
                          <a:latin typeface="MyriadPro"/>
                          <a:ea typeface="Calibri"/>
                          <a:cs typeface="Times New Roman"/>
                          <a:hlinkClick r:id="rId2"/>
                        </a:rPr>
                        <a:t>yildirimmtal.meb.k12.tr</a:t>
                      </a:r>
                      <a:endParaRPr lang="tr-TR" sz="2400" dirty="0">
                        <a:effectLst/>
                        <a:latin typeface="Calibri"/>
                        <a:ea typeface="Calibri"/>
                        <a:cs typeface="Times New Roman"/>
                      </a:endParaRPr>
                    </a:p>
                  </a:txBody>
                  <a:tcPr marL="9525" marR="9525" marT="9525" marB="9525"/>
                </a:tc>
              </a:tr>
              <a:tr h="370840">
                <a:tc>
                  <a:txBody>
                    <a:bodyPr/>
                    <a:lstStyle/>
                    <a:p>
                      <a:pPr algn="l">
                        <a:lnSpc>
                          <a:spcPct val="115000"/>
                        </a:lnSpc>
                        <a:spcAft>
                          <a:spcPts val="0"/>
                        </a:spcAft>
                      </a:pPr>
                      <a:r>
                        <a:rPr lang="tr-TR" sz="2400" dirty="0" smtClean="0">
                          <a:solidFill>
                            <a:schemeClr val="tx1"/>
                          </a:solidFill>
                        </a:rPr>
                        <a:t>ÖĞRETİM ŞEKLİ</a:t>
                      </a:r>
                      <a:endParaRPr lang="tr-TR" sz="2400" dirty="0">
                        <a:solidFill>
                          <a:schemeClr val="tx1"/>
                        </a:solidFill>
                        <a:latin typeface="Calibri"/>
                        <a:ea typeface="Calibri"/>
                        <a:cs typeface="Times New Roman"/>
                      </a:endParaRPr>
                    </a:p>
                  </a:txBody>
                  <a:tcPr marL="9525" marR="9525" marT="9525" marB="9525"/>
                </a:tc>
                <a:tc>
                  <a:txBody>
                    <a:bodyPr/>
                    <a:lstStyle/>
                    <a:p>
                      <a:pPr algn="l">
                        <a:lnSpc>
                          <a:spcPct val="115000"/>
                        </a:lnSpc>
                        <a:spcAft>
                          <a:spcPts val="0"/>
                        </a:spcAft>
                      </a:pPr>
                      <a:r>
                        <a:rPr lang="tr-TR" sz="2400" dirty="0" smtClean="0">
                          <a:solidFill>
                            <a:schemeClr val="tx1"/>
                          </a:solidFill>
                        </a:rPr>
                        <a:t>KARMA</a:t>
                      </a:r>
                      <a:endParaRPr lang="tr-TR" sz="2400" dirty="0">
                        <a:solidFill>
                          <a:schemeClr val="tx1"/>
                        </a:solidFill>
                        <a:latin typeface="Calibri"/>
                        <a:ea typeface="Calibri"/>
                        <a:cs typeface="Times New Roman"/>
                      </a:endParaRPr>
                    </a:p>
                  </a:txBody>
                  <a:tcPr marL="9525" marR="9525" marT="9525" marB="9525"/>
                </a:tc>
              </a:tr>
            </a:tbl>
          </a:graphicData>
        </a:graphic>
      </p:graphicFrame>
    </p:spTree>
    <p:extLst>
      <p:ext uri="{BB962C8B-B14F-4D97-AF65-F5344CB8AC3E}">
        <p14:creationId xmlns:p14="http://schemas.microsoft.com/office/powerpoint/2010/main" val="40100458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499074678"/>
              </p:ext>
            </p:extLst>
          </p:nvPr>
        </p:nvGraphicFramePr>
        <p:xfrm>
          <a:off x="818425" y="2564904"/>
          <a:ext cx="7488833" cy="2503838"/>
        </p:xfrm>
        <a:graphic>
          <a:graphicData uri="http://schemas.openxmlformats.org/drawingml/2006/table">
            <a:tbl>
              <a:tblPr firstRow="1" firstCol="1" bandRow="1">
                <a:tableStyleId>{5C22544A-7EE6-4342-B048-85BDC9FD1C3A}</a:tableStyleId>
              </a:tblPr>
              <a:tblGrid>
                <a:gridCol w="344487"/>
                <a:gridCol w="1239689"/>
                <a:gridCol w="1440160"/>
                <a:gridCol w="3278266"/>
                <a:gridCol w="1186231"/>
              </a:tblGrid>
              <a:tr h="864096">
                <a:tc>
                  <a:txBody>
                    <a:bodyPr/>
                    <a:lstStyle/>
                    <a:p>
                      <a:pPr algn="ctr">
                        <a:lnSpc>
                          <a:spcPct val="115000"/>
                        </a:lnSpc>
                        <a:spcAft>
                          <a:spcPts val="0"/>
                        </a:spcAft>
                      </a:pPr>
                      <a:r>
                        <a:rPr lang="tr-TR" sz="2000" dirty="0">
                          <a:effectLst/>
                        </a:rPr>
                        <a:t>#</a:t>
                      </a:r>
                      <a:endParaRPr lang="tr-TR" sz="20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2000" dirty="0">
                          <a:effectLst/>
                        </a:rPr>
                        <a:t>Program Türü</a:t>
                      </a:r>
                      <a:endParaRPr lang="tr-TR" sz="20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2000" dirty="0">
                          <a:effectLst/>
                        </a:rPr>
                        <a:t>Alan</a:t>
                      </a:r>
                      <a:endParaRPr lang="tr-TR" sz="20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2000" dirty="0">
                          <a:effectLst/>
                        </a:rPr>
                        <a:t>Dal</a:t>
                      </a:r>
                      <a:endParaRPr lang="tr-TR" sz="20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2000" dirty="0">
                          <a:effectLst/>
                        </a:rPr>
                        <a:t>Öğretim Şekli</a:t>
                      </a:r>
                      <a:endParaRPr lang="tr-TR" sz="2000" dirty="0">
                        <a:effectLst/>
                        <a:latin typeface="Calibri"/>
                        <a:ea typeface="Calibri"/>
                        <a:cs typeface="Times New Roman"/>
                      </a:endParaRPr>
                    </a:p>
                  </a:txBody>
                  <a:tcPr marL="9525" marR="9525" marT="9525" marB="9525"/>
                </a:tc>
              </a:tr>
              <a:tr h="819871">
                <a:tc>
                  <a:txBody>
                    <a:bodyPr/>
                    <a:lstStyle/>
                    <a:p>
                      <a:pPr>
                        <a:lnSpc>
                          <a:spcPct val="115000"/>
                        </a:lnSpc>
                        <a:spcAft>
                          <a:spcPts val="0"/>
                        </a:spcAft>
                      </a:pPr>
                      <a:r>
                        <a:rPr lang="tr-TR" sz="2000" dirty="0">
                          <a:effectLst/>
                        </a:rPr>
                        <a:t>1</a:t>
                      </a:r>
                      <a:endParaRPr lang="tr-TR" sz="2000" dirty="0">
                        <a:effectLst/>
                        <a:latin typeface="Calibri"/>
                        <a:ea typeface="Calibri"/>
                        <a:cs typeface="Times New Roman"/>
                      </a:endParaRPr>
                    </a:p>
                  </a:txBody>
                  <a:tcPr marL="9525" marR="9525" marT="9525" marB="9525"/>
                </a:tc>
                <a:tc>
                  <a:txBody>
                    <a:bodyPr/>
                    <a:lstStyle/>
                    <a:p>
                      <a:pPr>
                        <a:lnSpc>
                          <a:spcPct val="115000"/>
                        </a:lnSpc>
                        <a:spcAft>
                          <a:spcPts val="0"/>
                        </a:spcAft>
                      </a:pPr>
                      <a:r>
                        <a:rPr lang="tr-TR" sz="2000">
                          <a:effectLst/>
                        </a:rPr>
                        <a:t>AMP</a:t>
                      </a:r>
                      <a:endParaRPr lang="tr-TR" sz="2000">
                        <a:effectLst/>
                        <a:latin typeface="Calibri"/>
                        <a:ea typeface="Calibri"/>
                        <a:cs typeface="Times New Roman"/>
                      </a:endParaRPr>
                    </a:p>
                  </a:txBody>
                  <a:tcPr marL="9525" marR="9525" marT="9525" marB="9525"/>
                </a:tc>
                <a:tc>
                  <a:txBody>
                    <a:bodyPr/>
                    <a:lstStyle/>
                    <a:p>
                      <a:pPr>
                        <a:lnSpc>
                          <a:spcPct val="115000"/>
                        </a:lnSpc>
                        <a:spcAft>
                          <a:spcPts val="0"/>
                        </a:spcAft>
                      </a:pPr>
                      <a:r>
                        <a:rPr lang="tr-TR" sz="2000" dirty="0">
                          <a:effectLst/>
                        </a:rPr>
                        <a:t>ADALET</a:t>
                      </a:r>
                      <a:endParaRPr lang="tr-TR" sz="2000" dirty="0">
                        <a:effectLst/>
                        <a:latin typeface="Calibri"/>
                        <a:ea typeface="Calibri"/>
                        <a:cs typeface="Times New Roman"/>
                      </a:endParaRPr>
                    </a:p>
                  </a:txBody>
                  <a:tcPr marL="9525" marR="9525" marT="9525" marB="9525"/>
                </a:tc>
                <a:tc>
                  <a:txBody>
                    <a:bodyPr/>
                    <a:lstStyle/>
                    <a:p>
                      <a:pPr>
                        <a:lnSpc>
                          <a:spcPct val="115000"/>
                        </a:lnSpc>
                        <a:spcAft>
                          <a:spcPts val="0"/>
                        </a:spcAft>
                      </a:pPr>
                      <a:r>
                        <a:rPr lang="tr-TR" sz="2000" dirty="0">
                          <a:effectLst/>
                        </a:rPr>
                        <a:t>İnfaz ve Koruma</a:t>
                      </a:r>
                      <a:endParaRPr lang="tr-TR" sz="2000" dirty="0">
                        <a:effectLst/>
                        <a:latin typeface="Calibri"/>
                        <a:ea typeface="Calibri"/>
                        <a:cs typeface="Times New Roman"/>
                      </a:endParaRPr>
                    </a:p>
                  </a:txBody>
                  <a:tcPr marL="9525" marR="9525" marT="9525" marB="9525"/>
                </a:tc>
                <a:tc>
                  <a:txBody>
                    <a:bodyPr/>
                    <a:lstStyle/>
                    <a:p>
                      <a:pPr>
                        <a:lnSpc>
                          <a:spcPct val="115000"/>
                        </a:lnSpc>
                        <a:spcAft>
                          <a:spcPts val="0"/>
                        </a:spcAft>
                      </a:pPr>
                      <a:r>
                        <a:rPr lang="tr-TR" sz="2000">
                          <a:effectLst/>
                        </a:rPr>
                        <a:t>Karma</a:t>
                      </a:r>
                      <a:endParaRPr lang="tr-TR" sz="2000">
                        <a:effectLst/>
                        <a:latin typeface="Calibri"/>
                        <a:ea typeface="Calibri"/>
                        <a:cs typeface="Times New Roman"/>
                      </a:endParaRPr>
                    </a:p>
                  </a:txBody>
                  <a:tcPr marL="9525" marR="9525" marT="9525" marB="9525"/>
                </a:tc>
              </a:tr>
              <a:tr h="819871">
                <a:tc>
                  <a:txBody>
                    <a:bodyPr/>
                    <a:lstStyle/>
                    <a:p>
                      <a:pPr>
                        <a:lnSpc>
                          <a:spcPct val="115000"/>
                        </a:lnSpc>
                        <a:spcAft>
                          <a:spcPts val="0"/>
                        </a:spcAft>
                      </a:pPr>
                      <a:r>
                        <a:rPr lang="tr-TR" sz="2000">
                          <a:effectLst/>
                        </a:rPr>
                        <a:t>2</a:t>
                      </a:r>
                      <a:endParaRPr lang="tr-TR" sz="2000">
                        <a:effectLst/>
                        <a:latin typeface="Calibri"/>
                        <a:ea typeface="Calibri"/>
                        <a:cs typeface="Times New Roman"/>
                      </a:endParaRPr>
                    </a:p>
                  </a:txBody>
                  <a:tcPr marL="9525" marR="9525" marT="9525" marB="9525"/>
                </a:tc>
                <a:tc>
                  <a:txBody>
                    <a:bodyPr/>
                    <a:lstStyle/>
                    <a:p>
                      <a:pPr>
                        <a:lnSpc>
                          <a:spcPct val="115000"/>
                        </a:lnSpc>
                        <a:spcAft>
                          <a:spcPts val="0"/>
                        </a:spcAft>
                      </a:pPr>
                      <a:r>
                        <a:rPr lang="tr-TR" sz="2000">
                          <a:effectLst/>
                        </a:rPr>
                        <a:t>AMP</a:t>
                      </a:r>
                      <a:endParaRPr lang="tr-TR" sz="2000">
                        <a:effectLst/>
                        <a:latin typeface="Calibri"/>
                        <a:ea typeface="Calibri"/>
                        <a:cs typeface="Times New Roman"/>
                      </a:endParaRPr>
                    </a:p>
                  </a:txBody>
                  <a:tcPr marL="9525" marR="9525" marT="9525" marB="9525"/>
                </a:tc>
                <a:tc>
                  <a:txBody>
                    <a:bodyPr/>
                    <a:lstStyle/>
                    <a:p>
                      <a:pPr>
                        <a:lnSpc>
                          <a:spcPct val="115000"/>
                        </a:lnSpc>
                        <a:spcAft>
                          <a:spcPts val="0"/>
                        </a:spcAft>
                      </a:pPr>
                      <a:r>
                        <a:rPr lang="tr-TR" sz="2000" dirty="0">
                          <a:effectLst/>
                        </a:rPr>
                        <a:t>ADALET</a:t>
                      </a:r>
                      <a:endParaRPr lang="tr-TR" sz="2000" dirty="0">
                        <a:effectLst/>
                        <a:latin typeface="Calibri"/>
                        <a:ea typeface="Calibri"/>
                        <a:cs typeface="Times New Roman"/>
                      </a:endParaRPr>
                    </a:p>
                  </a:txBody>
                  <a:tcPr marL="9525" marR="9525" marT="9525" marB="9525"/>
                </a:tc>
                <a:tc>
                  <a:txBody>
                    <a:bodyPr/>
                    <a:lstStyle/>
                    <a:p>
                      <a:pPr>
                        <a:lnSpc>
                          <a:spcPct val="115000"/>
                        </a:lnSpc>
                        <a:spcAft>
                          <a:spcPts val="0"/>
                        </a:spcAft>
                      </a:pPr>
                      <a:r>
                        <a:rPr lang="tr-TR" sz="2000" dirty="0">
                          <a:effectLst/>
                        </a:rPr>
                        <a:t>Zabıt Kâtipliği</a:t>
                      </a:r>
                      <a:endParaRPr lang="tr-TR" sz="2000" dirty="0">
                        <a:effectLst/>
                        <a:latin typeface="Calibri"/>
                        <a:ea typeface="Calibri"/>
                        <a:cs typeface="Times New Roman"/>
                      </a:endParaRPr>
                    </a:p>
                  </a:txBody>
                  <a:tcPr marL="9525" marR="9525" marT="9525" marB="9525"/>
                </a:tc>
                <a:tc>
                  <a:txBody>
                    <a:bodyPr/>
                    <a:lstStyle/>
                    <a:p>
                      <a:pPr>
                        <a:lnSpc>
                          <a:spcPct val="115000"/>
                        </a:lnSpc>
                        <a:spcAft>
                          <a:spcPts val="0"/>
                        </a:spcAft>
                      </a:pPr>
                      <a:r>
                        <a:rPr lang="tr-TR" sz="2000" dirty="0">
                          <a:effectLst/>
                        </a:rPr>
                        <a:t>Karma</a:t>
                      </a:r>
                      <a:endParaRPr lang="tr-TR" sz="2000" dirty="0">
                        <a:effectLst/>
                        <a:latin typeface="Calibri"/>
                        <a:ea typeface="Calibri"/>
                        <a:cs typeface="Times New Roman"/>
                      </a:endParaRPr>
                    </a:p>
                  </a:txBody>
                  <a:tcPr marL="9525" marR="9525" marT="9525" marB="9525"/>
                </a:tc>
              </a:tr>
            </a:tbl>
          </a:graphicData>
        </a:graphic>
      </p:graphicFrame>
      <p:sp>
        <p:nvSpPr>
          <p:cNvPr id="5" name="Dikdörtgen 4"/>
          <p:cNvSpPr/>
          <p:nvPr/>
        </p:nvSpPr>
        <p:spPr>
          <a:xfrm>
            <a:off x="827584" y="692696"/>
            <a:ext cx="7416824" cy="1754326"/>
          </a:xfrm>
          <a:prstGeom prst="rect">
            <a:avLst/>
          </a:prstGeom>
        </p:spPr>
        <p:txBody>
          <a:bodyPr wrap="square">
            <a:spAutoFit/>
          </a:bodyPr>
          <a:lstStyle/>
          <a:p>
            <a:pPr algn="ctr"/>
            <a:r>
              <a:rPr lang="tr-TR" sz="3600" b="1" dirty="0">
                <a:solidFill>
                  <a:schemeClr val="accent2">
                    <a:lumMod val="60000"/>
                    <a:lumOff val="40000"/>
                  </a:schemeClr>
                </a:solidFill>
              </a:rPr>
              <a:t>YILDIRIM MESLEKİ VE TEKNİK ANADOLU LİSESİ</a:t>
            </a:r>
            <a:r>
              <a:rPr lang="tr-TR" sz="3600" dirty="0">
                <a:solidFill>
                  <a:schemeClr val="accent2">
                    <a:lumMod val="60000"/>
                    <a:lumOff val="40000"/>
                  </a:schemeClr>
                </a:solidFill>
              </a:rPr>
              <a:t/>
            </a:r>
            <a:br>
              <a:rPr lang="tr-TR" sz="3600" dirty="0">
                <a:solidFill>
                  <a:schemeClr val="accent2">
                    <a:lumMod val="60000"/>
                    <a:lumOff val="40000"/>
                  </a:schemeClr>
                </a:solidFill>
              </a:rPr>
            </a:br>
            <a:endParaRPr lang="tr-TR" sz="3600" dirty="0">
              <a:solidFill>
                <a:schemeClr val="accent2">
                  <a:lumMod val="60000"/>
                  <a:lumOff val="40000"/>
                </a:schemeClr>
              </a:solidFill>
            </a:endParaRPr>
          </a:p>
        </p:txBody>
      </p:sp>
    </p:spTree>
    <p:extLst>
      <p:ext uri="{BB962C8B-B14F-4D97-AF65-F5344CB8AC3E}">
        <p14:creationId xmlns:p14="http://schemas.microsoft.com/office/powerpoint/2010/main" val="1282831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80728"/>
            <a:ext cx="8229600" cy="685798"/>
          </a:xfrm>
        </p:spPr>
        <p:txBody>
          <a:bodyPr>
            <a:normAutofit fontScale="90000"/>
          </a:bodyPr>
          <a:lstStyle/>
          <a:p>
            <a:pPr algn="ctr"/>
            <a:r>
              <a:rPr lang="tr-TR" b="1" dirty="0" smtClean="0"/>
              <a:t>ATATÜRK MESLEKİ VE TEKNİK ANADOLU LİSESİ</a:t>
            </a:r>
            <a:r>
              <a:rPr lang="tr-TR" dirty="0" smtClean="0"/>
              <a:t/>
            </a:r>
            <a:br>
              <a:rPr lang="tr-TR" dirty="0" smtClean="0"/>
            </a:br>
            <a:endParaRPr lang="tr-TR"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3772415983"/>
              </p:ext>
            </p:extLst>
          </p:nvPr>
        </p:nvGraphicFramePr>
        <p:xfrm>
          <a:off x="457200" y="2261553"/>
          <a:ext cx="8229600" cy="2080827"/>
        </p:xfrm>
        <a:graphic>
          <a:graphicData uri="http://schemas.openxmlformats.org/drawingml/2006/table">
            <a:tbl>
              <a:tblPr firstRow="1" bandRow="1">
                <a:tableStyleId>{5940675A-B579-460E-94D1-54222C63F5DA}</a:tableStyleId>
              </a:tblPr>
              <a:tblGrid>
                <a:gridCol w="2471726"/>
                <a:gridCol w="5757874"/>
              </a:tblGrid>
              <a:tr h="0">
                <a:tc>
                  <a:txBody>
                    <a:bodyPr/>
                    <a:lstStyle/>
                    <a:p>
                      <a:pPr>
                        <a:lnSpc>
                          <a:spcPct val="115000"/>
                        </a:lnSpc>
                        <a:spcAft>
                          <a:spcPts val="1000"/>
                        </a:spcAft>
                      </a:pPr>
                      <a:r>
                        <a:rPr lang="tr-TR" sz="2400" b="1" dirty="0">
                          <a:solidFill>
                            <a:schemeClr val="tx1"/>
                          </a:solidFill>
                        </a:rPr>
                        <a:t>Adres</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kumimoji="0" lang="tr-TR" sz="1800" b="1" kern="1200" dirty="0" smtClean="0">
                          <a:solidFill>
                            <a:schemeClr val="tx1"/>
                          </a:solidFill>
                          <a:effectLst/>
                          <a:latin typeface="+mn-lt"/>
                          <a:ea typeface="+mn-ea"/>
                          <a:cs typeface="+mn-cs"/>
                        </a:rPr>
                        <a:t>KURUÇEŞME FATİH MAH. BARIŞ CAD. NO: 78 İZMİT / KOCAELİ</a:t>
                      </a:r>
                      <a:endParaRPr lang="tr-TR" sz="2400" b="1" dirty="0">
                        <a:solidFill>
                          <a:schemeClr val="tx1"/>
                        </a:solidFill>
                        <a:latin typeface="Calibri"/>
                        <a:ea typeface="Calibri"/>
                        <a:cs typeface="Times New Roman"/>
                      </a:endParaRPr>
                    </a:p>
                  </a:txBody>
                  <a:tcPr marL="9525" marR="9525" marT="9525" marB="9525"/>
                </a:tc>
              </a:tr>
              <a:tr h="551493">
                <a:tc>
                  <a:txBody>
                    <a:bodyPr/>
                    <a:lstStyle/>
                    <a:p>
                      <a:pPr>
                        <a:lnSpc>
                          <a:spcPct val="115000"/>
                        </a:lnSpc>
                        <a:spcAft>
                          <a:spcPts val="1000"/>
                        </a:spcAft>
                      </a:pPr>
                      <a:r>
                        <a:rPr lang="tr-TR" sz="2400" b="1" dirty="0">
                          <a:solidFill>
                            <a:schemeClr val="tx1"/>
                          </a:solidFill>
                        </a:rPr>
                        <a:t>Telefon</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000" b="1" dirty="0">
                          <a:solidFill>
                            <a:schemeClr val="tx1"/>
                          </a:solidFill>
                          <a:effectLst/>
                          <a:latin typeface="MyriadPro"/>
                          <a:ea typeface="Calibri"/>
                          <a:cs typeface="Times New Roman"/>
                        </a:rPr>
                        <a:t>2622262424</a:t>
                      </a:r>
                      <a:endParaRPr lang="tr-TR" sz="2000" b="1" dirty="0">
                        <a:solidFill>
                          <a:schemeClr val="tx1"/>
                        </a:solidFill>
                        <a:effectLst/>
                        <a:latin typeface="Calibri"/>
                        <a:ea typeface="Calibri"/>
                        <a:cs typeface="Times New Roman"/>
                      </a:endParaRPr>
                    </a:p>
                  </a:txBody>
                  <a:tcPr marL="9525" marR="9525" marT="9525" marB="9525"/>
                </a:tc>
              </a:tr>
              <a:tr h="370840">
                <a:tc>
                  <a:txBody>
                    <a:bodyPr/>
                    <a:lstStyle/>
                    <a:p>
                      <a:pPr>
                        <a:lnSpc>
                          <a:spcPct val="115000"/>
                        </a:lnSpc>
                        <a:spcAft>
                          <a:spcPts val="1000"/>
                        </a:spcAft>
                      </a:pPr>
                      <a:r>
                        <a:rPr lang="tr-TR" sz="2400" b="1" dirty="0">
                          <a:solidFill>
                            <a:schemeClr val="tx1"/>
                          </a:solidFill>
                        </a:rPr>
                        <a:t>Web Sitesi</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000" b="1" u="none" strike="noStrike" dirty="0">
                          <a:solidFill>
                            <a:schemeClr val="tx1"/>
                          </a:solidFill>
                          <a:effectLst/>
                          <a:latin typeface="MyriadPro"/>
                          <a:ea typeface="Calibri"/>
                          <a:cs typeface="Times New Roman"/>
                          <a:hlinkClick r:id="rId2"/>
                        </a:rPr>
                        <a:t>http://ataturkmtal.meb.k12.tr</a:t>
                      </a:r>
                      <a:endParaRPr lang="tr-TR" sz="2000" b="1" dirty="0">
                        <a:solidFill>
                          <a:schemeClr val="tx1"/>
                        </a:solidFill>
                        <a:effectLst/>
                        <a:latin typeface="Calibri"/>
                        <a:ea typeface="Calibri"/>
                        <a:cs typeface="Times New Roman"/>
                      </a:endParaRPr>
                    </a:p>
                  </a:txBody>
                  <a:tcPr marL="9525" marR="9525" marT="9525" marB="9525"/>
                </a:tc>
              </a:tr>
              <a:tr h="370840">
                <a:tc>
                  <a:txBody>
                    <a:bodyPr/>
                    <a:lstStyle/>
                    <a:p>
                      <a:pPr algn="l">
                        <a:lnSpc>
                          <a:spcPct val="115000"/>
                        </a:lnSpc>
                        <a:spcAft>
                          <a:spcPts val="0"/>
                        </a:spcAft>
                      </a:pPr>
                      <a:r>
                        <a:rPr lang="tr-TR" sz="2400" b="1" dirty="0" smtClean="0">
                          <a:solidFill>
                            <a:schemeClr val="tx1"/>
                          </a:solidFill>
                        </a:rPr>
                        <a:t>ÖĞRETİM ŞEKLİ</a:t>
                      </a:r>
                      <a:endParaRPr lang="tr-TR" sz="2400" b="1" dirty="0">
                        <a:solidFill>
                          <a:schemeClr val="tx1"/>
                        </a:solidFill>
                        <a:latin typeface="Calibri"/>
                        <a:ea typeface="Calibri"/>
                        <a:cs typeface="Times New Roman"/>
                      </a:endParaRPr>
                    </a:p>
                  </a:txBody>
                  <a:tcPr marL="9525" marR="9525" marT="9525" marB="9525"/>
                </a:tc>
                <a:tc>
                  <a:txBody>
                    <a:bodyPr/>
                    <a:lstStyle/>
                    <a:p>
                      <a:pPr algn="l">
                        <a:lnSpc>
                          <a:spcPct val="115000"/>
                        </a:lnSpc>
                        <a:spcAft>
                          <a:spcPts val="0"/>
                        </a:spcAft>
                      </a:pPr>
                      <a:r>
                        <a:rPr lang="tr-TR" sz="2400" b="1" dirty="0" smtClean="0">
                          <a:solidFill>
                            <a:schemeClr val="tx1"/>
                          </a:solidFill>
                        </a:rPr>
                        <a:t>KARMA</a:t>
                      </a:r>
                      <a:endParaRPr lang="tr-TR" sz="2400" b="1" dirty="0">
                        <a:solidFill>
                          <a:schemeClr val="tx1"/>
                        </a:solidFill>
                        <a:latin typeface="Calibri"/>
                        <a:ea typeface="Calibri"/>
                        <a:cs typeface="Times New Roman"/>
                      </a:endParaRPr>
                    </a:p>
                  </a:txBody>
                  <a:tcPr marL="9525" marR="9525" marT="9525" marB="9525"/>
                </a:tc>
              </a:tr>
            </a:tbl>
          </a:graphicData>
        </a:graphic>
      </p:graphicFrame>
    </p:spTree>
    <p:extLst>
      <p:ext uri="{BB962C8B-B14F-4D97-AF65-F5344CB8AC3E}">
        <p14:creationId xmlns:p14="http://schemas.microsoft.com/office/powerpoint/2010/main" val="14454097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a:xfrm>
            <a:off x="457200" y="267494"/>
            <a:ext cx="8229600" cy="1001266"/>
          </a:xfrm>
        </p:spPr>
        <p:txBody>
          <a:bodyPr>
            <a:normAutofit fontScale="90000"/>
          </a:bodyPr>
          <a:lstStyle/>
          <a:p>
            <a:pPr algn="ctr"/>
            <a:r>
              <a:rPr lang="tr-TR" b="1" dirty="0"/>
              <a:t>ATATÜRK MESLEKİ VE TEKNİK ANADOLU LİSESİ</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466939438"/>
              </p:ext>
            </p:extLst>
          </p:nvPr>
        </p:nvGraphicFramePr>
        <p:xfrm>
          <a:off x="395536" y="1412776"/>
          <a:ext cx="8229786" cy="5427722"/>
        </p:xfrm>
        <a:graphic>
          <a:graphicData uri="http://schemas.openxmlformats.org/drawingml/2006/table">
            <a:tbl>
              <a:tblPr firstRow="1" firstCol="1" bandRow="1">
                <a:tableStyleId>{5C22544A-7EE6-4342-B048-85BDC9FD1C3A}</a:tableStyleId>
              </a:tblPr>
              <a:tblGrid>
                <a:gridCol w="468071"/>
                <a:gridCol w="1015990"/>
                <a:gridCol w="3772641"/>
                <a:gridCol w="2973084"/>
              </a:tblGrid>
              <a:tr h="279158">
                <a:tc>
                  <a:txBody>
                    <a:bodyPr/>
                    <a:lstStyle/>
                    <a:p>
                      <a:pPr algn="ctr">
                        <a:lnSpc>
                          <a:spcPct val="115000"/>
                        </a:lnSpc>
                        <a:spcAft>
                          <a:spcPts val="0"/>
                        </a:spcAft>
                      </a:pPr>
                      <a:r>
                        <a:rPr lang="tr-TR" sz="1400" dirty="0">
                          <a:effectLst/>
                        </a:rPr>
                        <a:t>#</a:t>
                      </a:r>
                      <a:endParaRPr lang="tr-TR" sz="1400" dirty="0">
                        <a:effectLst/>
                        <a:latin typeface="Calibri"/>
                        <a:ea typeface="Calibri"/>
                        <a:cs typeface="Times New Roman"/>
                      </a:endParaRPr>
                    </a:p>
                  </a:txBody>
                  <a:tcPr marL="8874" marR="8874" marT="9317" marB="9317"/>
                </a:tc>
                <a:tc>
                  <a:txBody>
                    <a:bodyPr/>
                    <a:lstStyle/>
                    <a:p>
                      <a:pPr algn="ctr">
                        <a:lnSpc>
                          <a:spcPct val="115000"/>
                        </a:lnSpc>
                        <a:spcAft>
                          <a:spcPts val="0"/>
                        </a:spcAft>
                      </a:pPr>
                      <a:r>
                        <a:rPr lang="tr-TR" sz="1400" dirty="0">
                          <a:effectLst/>
                        </a:rPr>
                        <a:t>Program Türü</a:t>
                      </a:r>
                      <a:endParaRPr lang="tr-TR" sz="1400" dirty="0">
                        <a:effectLst/>
                        <a:latin typeface="Calibri"/>
                        <a:ea typeface="Calibri"/>
                        <a:cs typeface="Times New Roman"/>
                      </a:endParaRPr>
                    </a:p>
                  </a:txBody>
                  <a:tcPr marL="8874" marR="8874" marT="9317" marB="9317"/>
                </a:tc>
                <a:tc>
                  <a:txBody>
                    <a:bodyPr/>
                    <a:lstStyle/>
                    <a:p>
                      <a:pPr algn="ctr">
                        <a:lnSpc>
                          <a:spcPct val="115000"/>
                        </a:lnSpc>
                        <a:spcAft>
                          <a:spcPts val="0"/>
                        </a:spcAft>
                      </a:pPr>
                      <a:r>
                        <a:rPr lang="tr-TR" sz="1400" dirty="0">
                          <a:effectLst/>
                        </a:rPr>
                        <a:t>Alan</a:t>
                      </a:r>
                      <a:endParaRPr lang="tr-TR" sz="1400" dirty="0">
                        <a:effectLst/>
                        <a:latin typeface="Calibri"/>
                        <a:ea typeface="Calibri"/>
                        <a:cs typeface="Times New Roman"/>
                      </a:endParaRPr>
                    </a:p>
                  </a:txBody>
                  <a:tcPr marL="8874" marR="8874" marT="9317" marB="9317"/>
                </a:tc>
                <a:tc>
                  <a:txBody>
                    <a:bodyPr/>
                    <a:lstStyle/>
                    <a:p>
                      <a:pPr algn="ctr">
                        <a:lnSpc>
                          <a:spcPct val="115000"/>
                        </a:lnSpc>
                        <a:spcAft>
                          <a:spcPts val="0"/>
                        </a:spcAft>
                      </a:pPr>
                      <a:r>
                        <a:rPr lang="tr-TR" sz="1400">
                          <a:effectLst/>
                        </a:rPr>
                        <a:t>Dal</a:t>
                      </a:r>
                      <a:endParaRPr lang="tr-TR" sz="1400">
                        <a:effectLst/>
                        <a:latin typeface="Calibri"/>
                        <a:ea typeface="Calibri"/>
                        <a:cs typeface="Times New Roman"/>
                      </a:endParaRPr>
                    </a:p>
                  </a:txBody>
                  <a:tcPr marL="8874" marR="8874" marT="9317" marB="9317"/>
                </a:tc>
              </a:tr>
              <a:tr h="190072">
                <a:tc>
                  <a:txBody>
                    <a:bodyPr/>
                    <a:lstStyle/>
                    <a:p>
                      <a:pPr>
                        <a:lnSpc>
                          <a:spcPct val="115000"/>
                        </a:lnSpc>
                        <a:spcAft>
                          <a:spcPts val="0"/>
                        </a:spcAft>
                      </a:pPr>
                      <a:r>
                        <a:rPr lang="tr-TR" sz="1400" dirty="0">
                          <a:effectLst/>
                        </a:rPr>
                        <a:t>1</a:t>
                      </a:r>
                      <a:endParaRPr lang="tr-TR" sz="14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AMP</a:t>
                      </a:r>
                      <a:endParaRPr lang="tr-TR" sz="18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BİLİŞİM TEKNOLOJİLERİ</a:t>
                      </a:r>
                      <a:endParaRPr lang="tr-TR" sz="18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a:effectLst/>
                        </a:rPr>
                        <a:t>Web Programcılığı</a:t>
                      </a:r>
                      <a:endParaRPr lang="tr-TR" sz="1800">
                        <a:effectLst/>
                        <a:latin typeface="Calibri"/>
                        <a:ea typeface="Calibri"/>
                        <a:cs typeface="Times New Roman"/>
                      </a:endParaRPr>
                    </a:p>
                  </a:txBody>
                  <a:tcPr marL="8874" marR="8874" marT="9317" marB="9317"/>
                </a:tc>
              </a:tr>
              <a:tr h="361509">
                <a:tc>
                  <a:txBody>
                    <a:bodyPr/>
                    <a:lstStyle/>
                    <a:p>
                      <a:pPr>
                        <a:lnSpc>
                          <a:spcPct val="115000"/>
                        </a:lnSpc>
                        <a:spcAft>
                          <a:spcPts val="0"/>
                        </a:spcAft>
                      </a:pPr>
                      <a:r>
                        <a:rPr lang="tr-TR" sz="1400" dirty="0">
                          <a:effectLst/>
                        </a:rPr>
                        <a:t>2</a:t>
                      </a:r>
                      <a:endParaRPr lang="tr-TR" sz="14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AMP</a:t>
                      </a:r>
                      <a:endParaRPr lang="tr-TR" sz="18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ELEKTRİK- ELEKTRONİK TEKNOLOJİSİ</a:t>
                      </a:r>
                      <a:endParaRPr lang="tr-TR" sz="18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a:effectLst/>
                        </a:rPr>
                        <a:t>Elektrik Tesisatları ve Pano Montörlüğü</a:t>
                      </a:r>
                      <a:endParaRPr lang="tr-TR" sz="1800">
                        <a:effectLst/>
                        <a:latin typeface="Calibri"/>
                        <a:ea typeface="Calibri"/>
                        <a:cs typeface="Times New Roman"/>
                      </a:endParaRPr>
                    </a:p>
                  </a:txBody>
                  <a:tcPr marL="8874" marR="8874" marT="9317" marB="9317"/>
                </a:tc>
              </a:tr>
              <a:tr h="190072">
                <a:tc>
                  <a:txBody>
                    <a:bodyPr/>
                    <a:lstStyle/>
                    <a:p>
                      <a:pPr>
                        <a:lnSpc>
                          <a:spcPct val="115000"/>
                        </a:lnSpc>
                        <a:spcAft>
                          <a:spcPts val="0"/>
                        </a:spcAft>
                      </a:pPr>
                      <a:r>
                        <a:rPr lang="tr-TR" sz="1400">
                          <a:effectLst/>
                        </a:rPr>
                        <a:t>3</a:t>
                      </a:r>
                      <a:endParaRPr lang="tr-TR" sz="140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AMP</a:t>
                      </a:r>
                      <a:endParaRPr lang="tr-TR" sz="18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ELEKTRİK- ELEKTRONİK TEKNOLOJİSİ</a:t>
                      </a:r>
                      <a:endParaRPr lang="tr-TR" sz="18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a:effectLst/>
                        </a:rPr>
                        <a:t>Güvenlik Sistemleri</a:t>
                      </a:r>
                      <a:endParaRPr lang="tr-TR" sz="1800">
                        <a:effectLst/>
                        <a:latin typeface="Calibri"/>
                        <a:ea typeface="Calibri"/>
                        <a:cs typeface="Times New Roman"/>
                      </a:endParaRPr>
                    </a:p>
                  </a:txBody>
                  <a:tcPr marL="8874" marR="8874" marT="9317" marB="9317"/>
                </a:tc>
              </a:tr>
              <a:tr h="190072">
                <a:tc>
                  <a:txBody>
                    <a:bodyPr/>
                    <a:lstStyle/>
                    <a:p>
                      <a:pPr>
                        <a:lnSpc>
                          <a:spcPct val="115000"/>
                        </a:lnSpc>
                        <a:spcAft>
                          <a:spcPts val="0"/>
                        </a:spcAft>
                      </a:pPr>
                      <a:r>
                        <a:rPr lang="tr-TR" sz="1400">
                          <a:effectLst/>
                        </a:rPr>
                        <a:t>4</a:t>
                      </a:r>
                      <a:endParaRPr lang="tr-TR" sz="140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MAKİNE TEKNOLOJİSİ</a:t>
                      </a:r>
                      <a:endParaRPr lang="tr-TR" sz="18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a:effectLst/>
                        </a:rPr>
                        <a:t>Bilgisayarlı Makine İmalatı</a:t>
                      </a:r>
                      <a:endParaRPr lang="tr-TR" sz="1800">
                        <a:effectLst/>
                        <a:latin typeface="Calibri"/>
                        <a:ea typeface="Calibri"/>
                        <a:cs typeface="Times New Roman"/>
                      </a:endParaRPr>
                    </a:p>
                  </a:txBody>
                  <a:tcPr marL="8874" marR="8874" marT="9317" marB="9317"/>
                </a:tc>
              </a:tr>
              <a:tr h="190072">
                <a:tc>
                  <a:txBody>
                    <a:bodyPr/>
                    <a:lstStyle/>
                    <a:p>
                      <a:pPr>
                        <a:lnSpc>
                          <a:spcPct val="115000"/>
                        </a:lnSpc>
                        <a:spcAft>
                          <a:spcPts val="0"/>
                        </a:spcAft>
                      </a:pPr>
                      <a:r>
                        <a:rPr lang="tr-TR" sz="1400">
                          <a:effectLst/>
                        </a:rPr>
                        <a:t>5</a:t>
                      </a:r>
                      <a:endParaRPr lang="tr-TR" sz="140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TESİSAT TEKNOLOJİSİ VE İKLİMLENDİRME</a:t>
                      </a:r>
                      <a:endParaRPr lang="tr-TR" sz="18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İklimlendirme Sistemleri</a:t>
                      </a:r>
                      <a:endParaRPr lang="tr-TR" sz="1800" dirty="0">
                        <a:effectLst/>
                        <a:latin typeface="Calibri"/>
                        <a:ea typeface="Calibri"/>
                        <a:cs typeface="Times New Roman"/>
                      </a:endParaRPr>
                    </a:p>
                  </a:txBody>
                  <a:tcPr marL="8874" marR="8874" marT="9317" marB="9317"/>
                </a:tc>
              </a:tr>
              <a:tr h="190072">
                <a:tc>
                  <a:txBody>
                    <a:bodyPr/>
                    <a:lstStyle/>
                    <a:p>
                      <a:pPr>
                        <a:lnSpc>
                          <a:spcPct val="115000"/>
                        </a:lnSpc>
                        <a:spcAft>
                          <a:spcPts val="0"/>
                        </a:spcAft>
                      </a:pPr>
                      <a:r>
                        <a:rPr lang="tr-TR" sz="1400">
                          <a:effectLst/>
                        </a:rPr>
                        <a:t>6</a:t>
                      </a:r>
                      <a:endParaRPr lang="tr-TR" sz="140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YENİLENEBİLİR ENERJİ TEKNOLOJİLERİ</a:t>
                      </a:r>
                      <a:endParaRPr lang="tr-TR" sz="18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Güneş Enerjisi Sistemleri</a:t>
                      </a:r>
                      <a:endParaRPr lang="tr-TR" sz="1800" dirty="0">
                        <a:effectLst/>
                        <a:latin typeface="Calibri"/>
                        <a:ea typeface="Calibri"/>
                        <a:cs typeface="Times New Roman"/>
                      </a:endParaRPr>
                    </a:p>
                  </a:txBody>
                  <a:tcPr marL="8874" marR="8874" marT="9317" marB="9317"/>
                </a:tc>
              </a:tr>
              <a:tr h="190072">
                <a:tc>
                  <a:txBody>
                    <a:bodyPr/>
                    <a:lstStyle/>
                    <a:p>
                      <a:pPr>
                        <a:lnSpc>
                          <a:spcPct val="115000"/>
                        </a:lnSpc>
                        <a:spcAft>
                          <a:spcPts val="0"/>
                        </a:spcAft>
                      </a:pPr>
                      <a:r>
                        <a:rPr lang="tr-TR" sz="1400">
                          <a:effectLst/>
                        </a:rPr>
                        <a:t>7</a:t>
                      </a:r>
                      <a:endParaRPr lang="tr-TR" sz="140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BİLİŞİM TEKNOLOJİLERİ</a:t>
                      </a:r>
                      <a:endParaRPr lang="tr-TR" sz="18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Ağ İşletmenliği</a:t>
                      </a:r>
                      <a:endParaRPr lang="tr-TR" sz="1800" dirty="0">
                        <a:effectLst/>
                        <a:latin typeface="Calibri"/>
                        <a:ea typeface="Calibri"/>
                        <a:cs typeface="Times New Roman"/>
                      </a:endParaRPr>
                    </a:p>
                  </a:txBody>
                  <a:tcPr marL="8874" marR="8874" marT="9317" marB="9317"/>
                </a:tc>
              </a:tr>
              <a:tr h="190072">
                <a:tc>
                  <a:txBody>
                    <a:bodyPr/>
                    <a:lstStyle/>
                    <a:p>
                      <a:pPr>
                        <a:lnSpc>
                          <a:spcPct val="115000"/>
                        </a:lnSpc>
                        <a:spcAft>
                          <a:spcPts val="0"/>
                        </a:spcAft>
                      </a:pPr>
                      <a:r>
                        <a:rPr lang="tr-TR" sz="1400">
                          <a:effectLst/>
                        </a:rPr>
                        <a:t>8</a:t>
                      </a:r>
                      <a:endParaRPr lang="tr-TR" sz="140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ELEKTRİK- ELEKTRONİK TEKNOLOJİSİ</a:t>
                      </a:r>
                      <a:endParaRPr lang="tr-TR" sz="18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Bobinaj</a:t>
                      </a:r>
                      <a:endParaRPr lang="tr-TR" sz="1800" dirty="0">
                        <a:effectLst/>
                        <a:latin typeface="Calibri"/>
                        <a:ea typeface="Calibri"/>
                        <a:cs typeface="Times New Roman"/>
                      </a:endParaRPr>
                    </a:p>
                  </a:txBody>
                  <a:tcPr marL="8874" marR="8874" marT="9317" marB="9317"/>
                </a:tc>
              </a:tr>
              <a:tr h="361509">
                <a:tc>
                  <a:txBody>
                    <a:bodyPr/>
                    <a:lstStyle/>
                    <a:p>
                      <a:pPr>
                        <a:lnSpc>
                          <a:spcPct val="115000"/>
                        </a:lnSpc>
                        <a:spcAft>
                          <a:spcPts val="0"/>
                        </a:spcAft>
                      </a:pPr>
                      <a:r>
                        <a:rPr lang="tr-TR" sz="1400">
                          <a:effectLst/>
                        </a:rPr>
                        <a:t>9</a:t>
                      </a:r>
                      <a:endParaRPr lang="tr-TR" sz="140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ELEKTRİK- ELEKTRONİK TEKNOLOJİSİ</a:t>
                      </a:r>
                      <a:endParaRPr lang="tr-TR" sz="18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Elektrikli Ev Aletleri Teknik Servisi</a:t>
                      </a:r>
                      <a:endParaRPr lang="tr-TR" sz="1800" dirty="0">
                        <a:effectLst/>
                        <a:latin typeface="Calibri"/>
                        <a:ea typeface="Calibri"/>
                        <a:cs typeface="Times New Roman"/>
                      </a:endParaRPr>
                    </a:p>
                  </a:txBody>
                  <a:tcPr marL="8874" marR="8874" marT="9317" marB="9317"/>
                </a:tc>
              </a:tr>
              <a:tr h="190072">
                <a:tc>
                  <a:txBody>
                    <a:bodyPr/>
                    <a:lstStyle/>
                    <a:p>
                      <a:pPr>
                        <a:lnSpc>
                          <a:spcPct val="115000"/>
                        </a:lnSpc>
                        <a:spcAft>
                          <a:spcPts val="0"/>
                        </a:spcAft>
                      </a:pPr>
                      <a:r>
                        <a:rPr lang="tr-TR" sz="1400" dirty="0">
                          <a:effectLst/>
                        </a:rPr>
                        <a:t>10</a:t>
                      </a:r>
                      <a:endParaRPr lang="tr-TR" sz="14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AMP</a:t>
                      </a:r>
                      <a:endParaRPr lang="tr-TR" sz="18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İTFAİYECİLİK VE YANGIN GÜVENLİĞİ</a:t>
                      </a:r>
                      <a:endParaRPr lang="tr-TR" sz="18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İtfaiyecilik ve Yangın Güvenliği</a:t>
                      </a:r>
                      <a:endParaRPr lang="tr-TR" sz="1800" dirty="0">
                        <a:effectLst/>
                        <a:latin typeface="Calibri"/>
                        <a:ea typeface="Calibri"/>
                        <a:cs typeface="Times New Roman"/>
                      </a:endParaRPr>
                    </a:p>
                  </a:txBody>
                  <a:tcPr marL="8874" marR="8874" marT="9317" marB="9317"/>
                </a:tc>
              </a:tr>
            </a:tbl>
          </a:graphicData>
        </a:graphic>
      </p:graphicFrame>
    </p:spTree>
    <p:extLst>
      <p:ext uri="{BB962C8B-B14F-4D97-AF65-F5344CB8AC3E}">
        <p14:creationId xmlns:p14="http://schemas.microsoft.com/office/powerpoint/2010/main" val="4216667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7494"/>
            <a:ext cx="8229600" cy="857250"/>
          </a:xfrm>
        </p:spPr>
        <p:txBody>
          <a:bodyPr>
            <a:normAutofit fontScale="90000"/>
          </a:bodyPr>
          <a:lstStyle/>
          <a:p>
            <a:pPr algn="ctr"/>
            <a:r>
              <a:rPr lang="tr-TR" b="1" dirty="0"/>
              <a:t>ATATÜRK MESLEKİ VE TEKNİK ANADOLU LİSESİ</a:t>
            </a: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58130549"/>
              </p:ext>
            </p:extLst>
          </p:nvPr>
        </p:nvGraphicFramePr>
        <p:xfrm>
          <a:off x="323528" y="1357324"/>
          <a:ext cx="8640959" cy="5446356"/>
        </p:xfrm>
        <a:graphic>
          <a:graphicData uri="http://schemas.openxmlformats.org/drawingml/2006/table">
            <a:tbl>
              <a:tblPr firstRow="1" firstCol="1" bandRow="1">
                <a:tableStyleId>{5C22544A-7EE6-4342-B048-85BDC9FD1C3A}</a:tableStyleId>
              </a:tblPr>
              <a:tblGrid>
                <a:gridCol w="491457"/>
                <a:gridCol w="948703"/>
                <a:gridCol w="4176464"/>
                <a:gridCol w="3024335"/>
              </a:tblGrid>
              <a:tr h="484144">
                <a:tc>
                  <a:txBody>
                    <a:bodyPr/>
                    <a:lstStyle/>
                    <a:p>
                      <a:pPr algn="ctr">
                        <a:lnSpc>
                          <a:spcPct val="115000"/>
                        </a:lnSpc>
                        <a:spcAft>
                          <a:spcPts val="0"/>
                        </a:spcAft>
                      </a:pPr>
                      <a:r>
                        <a:rPr lang="tr-TR" sz="1400" dirty="0">
                          <a:effectLst/>
                        </a:rPr>
                        <a:t>#</a:t>
                      </a:r>
                      <a:endParaRPr lang="tr-TR" sz="1400" dirty="0">
                        <a:effectLst/>
                        <a:latin typeface="Calibri"/>
                        <a:ea typeface="Calibri"/>
                        <a:cs typeface="Times New Roman"/>
                      </a:endParaRPr>
                    </a:p>
                  </a:txBody>
                  <a:tcPr marL="9317" marR="9317" marT="9317" marB="9317"/>
                </a:tc>
                <a:tc>
                  <a:txBody>
                    <a:bodyPr/>
                    <a:lstStyle/>
                    <a:p>
                      <a:pPr algn="ctr">
                        <a:lnSpc>
                          <a:spcPct val="115000"/>
                        </a:lnSpc>
                        <a:spcAft>
                          <a:spcPts val="0"/>
                        </a:spcAft>
                      </a:pPr>
                      <a:r>
                        <a:rPr lang="tr-TR" sz="1400" dirty="0">
                          <a:effectLst/>
                        </a:rPr>
                        <a:t>Program Türü</a:t>
                      </a:r>
                      <a:endParaRPr lang="tr-TR" sz="1400" dirty="0">
                        <a:effectLst/>
                        <a:latin typeface="Calibri"/>
                        <a:ea typeface="Calibri"/>
                        <a:cs typeface="Times New Roman"/>
                      </a:endParaRPr>
                    </a:p>
                  </a:txBody>
                  <a:tcPr marL="9317" marR="9317" marT="9317" marB="9317"/>
                </a:tc>
                <a:tc>
                  <a:txBody>
                    <a:bodyPr/>
                    <a:lstStyle/>
                    <a:p>
                      <a:pPr algn="ctr">
                        <a:lnSpc>
                          <a:spcPct val="115000"/>
                        </a:lnSpc>
                        <a:spcAft>
                          <a:spcPts val="0"/>
                        </a:spcAft>
                      </a:pPr>
                      <a:r>
                        <a:rPr lang="tr-TR" sz="1400">
                          <a:effectLst/>
                        </a:rPr>
                        <a:t>Alan</a:t>
                      </a:r>
                      <a:endParaRPr lang="tr-TR" sz="1400">
                        <a:effectLst/>
                        <a:latin typeface="Calibri"/>
                        <a:ea typeface="Calibri"/>
                        <a:cs typeface="Times New Roman"/>
                      </a:endParaRPr>
                    </a:p>
                  </a:txBody>
                  <a:tcPr marL="9317" marR="9317" marT="9317" marB="9317"/>
                </a:tc>
                <a:tc>
                  <a:txBody>
                    <a:bodyPr/>
                    <a:lstStyle/>
                    <a:p>
                      <a:pPr algn="ctr">
                        <a:lnSpc>
                          <a:spcPct val="115000"/>
                        </a:lnSpc>
                        <a:spcAft>
                          <a:spcPts val="0"/>
                        </a:spcAft>
                      </a:pPr>
                      <a:r>
                        <a:rPr lang="tr-TR" sz="1400">
                          <a:effectLst/>
                        </a:rPr>
                        <a:t>Dal</a:t>
                      </a:r>
                      <a:endParaRPr lang="tr-TR" sz="1400">
                        <a:effectLst/>
                        <a:latin typeface="Calibri"/>
                        <a:ea typeface="Calibri"/>
                        <a:cs typeface="Times New Roman"/>
                      </a:endParaRPr>
                    </a:p>
                  </a:txBody>
                  <a:tcPr marL="9317" marR="9317" marT="9317" marB="9317"/>
                </a:tc>
              </a:tr>
              <a:tr h="314937">
                <a:tc>
                  <a:txBody>
                    <a:bodyPr/>
                    <a:lstStyle/>
                    <a:p>
                      <a:pPr>
                        <a:lnSpc>
                          <a:spcPct val="115000"/>
                        </a:lnSpc>
                        <a:spcAft>
                          <a:spcPts val="0"/>
                        </a:spcAft>
                      </a:pPr>
                      <a:r>
                        <a:rPr lang="tr-TR" sz="1400" dirty="0">
                          <a:effectLst/>
                        </a:rPr>
                        <a:t>11</a:t>
                      </a:r>
                      <a:endParaRPr lang="tr-TR" sz="1400" dirty="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AMP</a:t>
                      </a:r>
                      <a:endParaRPr lang="tr-TR" sz="1800" dirty="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MAKİNE TEKNOLOJİSİ</a:t>
                      </a:r>
                      <a:endParaRPr lang="tr-TR" sz="1800" dirty="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Endüstriyel Kalıp</a:t>
                      </a:r>
                      <a:endParaRPr lang="tr-TR" sz="1800" dirty="0">
                        <a:effectLst/>
                        <a:latin typeface="Calibri"/>
                        <a:ea typeface="Calibri"/>
                        <a:cs typeface="Times New Roman"/>
                      </a:endParaRPr>
                    </a:p>
                  </a:txBody>
                  <a:tcPr marL="9317" marR="9317" marT="9317" marB="9317"/>
                </a:tc>
              </a:tr>
              <a:tr h="617405">
                <a:tc>
                  <a:txBody>
                    <a:bodyPr/>
                    <a:lstStyle/>
                    <a:p>
                      <a:pPr>
                        <a:lnSpc>
                          <a:spcPct val="115000"/>
                        </a:lnSpc>
                        <a:spcAft>
                          <a:spcPts val="0"/>
                        </a:spcAft>
                      </a:pPr>
                      <a:r>
                        <a:rPr lang="tr-TR" sz="1400">
                          <a:effectLst/>
                        </a:rPr>
                        <a:t>12</a:t>
                      </a:r>
                      <a:endParaRPr lang="tr-TR" sz="14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TESİSAT TEKNOLOJİSİ VE İKLİMLENDİRME</a:t>
                      </a:r>
                      <a:endParaRPr lang="tr-TR" sz="1800" dirty="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Soğutma Sistemleri</a:t>
                      </a:r>
                      <a:endParaRPr lang="tr-TR" sz="1800" dirty="0">
                        <a:effectLst/>
                        <a:latin typeface="Calibri"/>
                        <a:ea typeface="Calibri"/>
                        <a:cs typeface="Times New Roman"/>
                      </a:endParaRPr>
                    </a:p>
                  </a:txBody>
                  <a:tcPr marL="9317" marR="9317" marT="9317" marB="9317"/>
                </a:tc>
              </a:tr>
              <a:tr h="314937">
                <a:tc>
                  <a:txBody>
                    <a:bodyPr/>
                    <a:lstStyle/>
                    <a:p>
                      <a:pPr>
                        <a:lnSpc>
                          <a:spcPct val="115000"/>
                        </a:lnSpc>
                        <a:spcAft>
                          <a:spcPts val="0"/>
                        </a:spcAft>
                      </a:pPr>
                      <a:r>
                        <a:rPr lang="tr-TR" sz="1400">
                          <a:effectLst/>
                        </a:rPr>
                        <a:t>13</a:t>
                      </a:r>
                      <a:endParaRPr lang="tr-TR" sz="14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YENİLENEBİLİR ENERJİ TEKNOLOJİLERİ</a:t>
                      </a:r>
                      <a:endParaRPr lang="tr-TR" sz="1800" dirty="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Rüzgâr Enerjisi Sistemleri</a:t>
                      </a:r>
                      <a:endParaRPr lang="tr-TR" sz="1800" dirty="0">
                        <a:effectLst/>
                        <a:latin typeface="Calibri"/>
                        <a:ea typeface="Calibri"/>
                        <a:cs typeface="Times New Roman"/>
                      </a:endParaRPr>
                    </a:p>
                  </a:txBody>
                  <a:tcPr marL="9317" marR="9317" marT="9317" marB="9317"/>
                </a:tc>
              </a:tr>
              <a:tr h="314937">
                <a:tc>
                  <a:txBody>
                    <a:bodyPr/>
                    <a:lstStyle/>
                    <a:p>
                      <a:pPr>
                        <a:lnSpc>
                          <a:spcPct val="115000"/>
                        </a:lnSpc>
                        <a:spcAft>
                          <a:spcPts val="0"/>
                        </a:spcAft>
                      </a:pPr>
                      <a:r>
                        <a:rPr lang="tr-TR" sz="1400">
                          <a:effectLst/>
                        </a:rPr>
                        <a:t>14</a:t>
                      </a:r>
                      <a:endParaRPr lang="tr-TR" sz="14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BİLİŞİM TEKNOLOJİLERİ</a:t>
                      </a:r>
                      <a:endParaRPr lang="tr-TR" sz="1800" dirty="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Veri Tabanı Programcılığı</a:t>
                      </a:r>
                      <a:endParaRPr lang="tr-TR" sz="1800" dirty="0">
                        <a:effectLst/>
                        <a:latin typeface="Calibri"/>
                        <a:ea typeface="Calibri"/>
                        <a:cs typeface="Times New Roman"/>
                      </a:endParaRPr>
                    </a:p>
                  </a:txBody>
                  <a:tcPr marL="9317" marR="9317" marT="9317" marB="9317"/>
                </a:tc>
              </a:tr>
              <a:tr h="617405">
                <a:tc>
                  <a:txBody>
                    <a:bodyPr/>
                    <a:lstStyle/>
                    <a:p>
                      <a:pPr>
                        <a:lnSpc>
                          <a:spcPct val="115000"/>
                        </a:lnSpc>
                        <a:spcAft>
                          <a:spcPts val="0"/>
                        </a:spcAft>
                      </a:pPr>
                      <a:r>
                        <a:rPr lang="tr-TR" sz="1400">
                          <a:effectLst/>
                        </a:rPr>
                        <a:t>15</a:t>
                      </a:r>
                      <a:endParaRPr lang="tr-TR" sz="14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ELEKTRİK- ELEKTRONİK TEKNOLOJİSİ</a:t>
                      </a:r>
                      <a:endParaRPr lang="tr-TR" sz="1800" dirty="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Büro Makineleri Teknik Servisi</a:t>
                      </a:r>
                      <a:endParaRPr lang="tr-TR" sz="1800" dirty="0">
                        <a:effectLst/>
                        <a:latin typeface="Calibri"/>
                        <a:ea typeface="Calibri"/>
                        <a:cs typeface="Times New Roman"/>
                      </a:endParaRPr>
                    </a:p>
                  </a:txBody>
                  <a:tcPr marL="9317" marR="9317" marT="9317" marB="9317"/>
                </a:tc>
              </a:tr>
              <a:tr h="314937">
                <a:tc>
                  <a:txBody>
                    <a:bodyPr/>
                    <a:lstStyle/>
                    <a:p>
                      <a:pPr>
                        <a:lnSpc>
                          <a:spcPct val="115000"/>
                        </a:lnSpc>
                        <a:spcAft>
                          <a:spcPts val="0"/>
                        </a:spcAft>
                      </a:pPr>
                      <a:r>
                        <a:rPr lang="tr-TR" sz="1400">
                          <a:effectLst/>
                        </a:rPr>
                        <a:t>16</a:t>
                      </a:r>
                      <a:endParaRPr lang="tr-TR" sz="14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AMP</a:t>
                      </a:r>
                      <a:endParaRPr lang="tr-TR" sz="1800" dirty="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ELEKTRİK- ELEKTRONİK TEKNOLOJİSİ</a:t>
                      </a:r>
                      <a:endParaRPr lang="tr-TR" sz="1800" dirty="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Endüstriyel Bakım Onarım</a:t>
                      </a:r>
                      <a:endParaRPr lang="tr-TR" sz="1800" dirty="0">
                        <a:effectLst/>
                        <a:latin typeface="Calibri"/>
                        <a:ea typeface="Calibri"/>
                        <a:cs typeface="Times New Roman"/>
                      </a:endParaRPr>
                    </a:p>
                  </a:txBody>
                  <a:tcPr marL="9317" marR="9317" marT="9317" marB="9317"/>
                </a:tc>
              </a:tr>
              <a:tr h="617405">
                <a:tc>
                  <a:txBody>
                    <a:bodyPr/>
                    <a:lstStyle/>
                    <a:p>
                      <a:pPr>
                        <a:lnSpc>
                          <a:spcPct val="115000"/>
                        </a:lnSpc>
                        <a:spcAft>
                          <a:spcPts val="0"/>
                        </a:spcAft>
                      </a:pPr>
                      <a:r>
                        <a:rPr lang="tr-TR" sz="1400">
                          <a:effectLst/>
                        </a:rPr>
                        <a:t>17</a:t>
                      </a:r>
                      <a:endParaRPr lang="tr-TR" sz="14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AMP</a:t>
                      </a:r>
                      <a:endParaRPr lang="tr-TR" sz="1800" dirty="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MAKİNE TEKNOLOJİSİ</a:t>
                      </a:r>
                      <a:endParaRPr lang="tr-TR" sz="1800" dirty="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Bilgisayar Destekli Makine Ressamlığı</a:t>
                      </a:r>
                      <a:endParaRPr lang="tr-TR" sz="1800" dirty="0">
                        <a:effectLst/>
                        <a:latin typeface="Calibri"/>
                        <a:ea typeface="Calibri"/>
                        <a:cs typeface="Times New Roman"/>
                      </a:endParaRPr>
                    </a:p>
                  </a:txBody>
                  <a:tcPr marL="9317" marR="9317" marT="9317" marB="9317"/>
                </a:tc>
              </a:tr>
              <a:tr h="314937">
                <a:tc>
                  <a:txBody>
                    <a:bodyPr/>
                    <a:lstStyle/>
                    <a:p>
                      <a:pPr>
                        <a:lnSpc>
                          <a:spcPct val="115000"/>
                        </a:lnSpc>
                        <a:spcAft>
                          <a:spcPts val="0"/>
                        </a:spcAft>
                      </a:pPr>
                      <a:r>
                        <a:rPr lang="tr-TR" sz="1400">
                          <a:effectLst/>
                        </a:rPr>
                        <a:t>18</a:t>
                      </a:r>
                      <a:endParaRPr lang="tr-TR" sz="14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MAKİNE TEKNOLOJİSİ</a:t>
                      </a:r>
                      <a:endParaRPr lang="tr-TR" sz="1800" dirty="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Makine Bakım Onarım</a:t>
                      </a:r>
                      <a:endParaRPr lang="tr-TR" sz="1800" dirty="0">
                        <a:effectLst/>
                        <a:latin typeface="Calibri"/>
                        <a:ea typeface="Calibri"/>
                        <a:cs typeface="Times New Roman"/>
                      </a:endParaRPr>
                    </a:p>
                  </a:txBody>
                  <a:tcPr marL="9317" marR="9317" marT="9317" marB="9317"/>
                </a:tc>
              </a:tr>
              <a:tr h="617405">
                <a:tc>
                  <a:txBody>
                    <a:bodyPr/>
                    <a:lstStyle/>
                    <a:p>
                      <a:pPr>
                        <a:lnSpc>
                          <a:spcPct val="115000"/>
                        </a:lnSpc>
                        <a:spcAft>
                          <a:spcPts val="0"/>
                        </a:spcAft>
                      </a:pPr>
                      <a:r>
                        <a:rPr lang="tr-TR" sz="1400">
                          <a:effectLst/>
                        </a:rPr>
                        <a:t>19</a:t>
                      </a:r>
                      <a:endParaRPr lang="tr-TR" sz="14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TESİSAT TEKNOLOJİSİ VE İKLİMLENDİRME</a:t>
                      </a:r>
                      <a:endParaRPr lang="tr-TR" sz="1800" dirty="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Yapı Tesisat Sistemleri</a:t>
                      </a:r>
                      <a:endParaRPr lang="tr-TR" sz="1800" dirty="0">
                        <a:effectLst/>
                        <a:latin typeface="Calibri"/>
                        <a:ea typeface="Calibri"/>
                        <a:cs typeface="Times New Roman"/>
                      </a:endParaRPr>
                    </a:p>
                  </a:txBody>
                  <a:tcPr marL="9317" marR="9317" marT="9317" marB="9317"/>
                </a:tc>
              </a:tr>
              <a:tr h="314937">
                <a:tc>
                  <a:txBody>
                    <a:bodyPr/>
                    <a:lstStyle/>
                    <a:p>
                      <a:pPr>
                        <a:lnSpc>
                          <a:spcPct val="115000"/>
                        </a:lnSpc>
                        <a:spcAft>
                          <a:spcPts val="0"/>
                        </a:spcAft>
                      </a:pPr>
                      <a:r>
                        <a:rPr lang="tr-TR" sz="1400">
                          <a:effectLst/>
                        </a:rPr>
                        <a:t>20</a:t>
                      </a:r>
                      <a:endParaRPr lang="tr-TR" sz="14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a:effectLst/>
                        </a:rPr>
                        <a:t>ATP</a:t>
                      </a:r>
                      <a:endParaRPr lang="tr-TR" sz="18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a:effectLst/>
                        </a:rPr>
                        <a:t>YENİLENEBİLİR ENERJİ TEKNOLOJİLERİ</a:t>
                      </a:r>
                      <a:endParaRPr lang="tr-TR" sz="18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a:t>
                      </a:r>
                      <a:endParaRPr lang="tr-TR" sz="1800" dirty="0">
                        <a:effectLst/>
                        <a:latin typeface="Calibri"/>
                        <a:ea typeface="Calibri"/>
                        <a:cs typeface="Times New Roman"/>
                      </a:endParaRPr>
                    </a:p>
                  </a:txBody>
                  <a:tcPr marL="9317" marR="9317" marT="9317" marB="9317"/>
                </a:tc>
              </a:tr>
              <a:tr h="314937">
                <a:tc>
                  <a:txBody>
                    <a:bodyPr/>
                    <a:lstStyle/>
                    <a:p>
                      <a:pPr>
                        <a:lnSpc>
                          <a:spcPct val="115000"/>
                        </a:lnSpc>
                        <a:spcAft>
                          <a:spcPts val="0"/>
                        </a:spcAft>
                      </a:pPr>
                      <a:r>
                        <a:rPr lang="tr-TR" sz="1400">
                          <a:effectLst/>
                        </a:rPr>
                        <a:t>21</a:t>
                      </a:r>
                      <a:endParaRPr lang="tr-TR" sz="14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a:effectLst/>
                        </a:rPr>
                        <a:t>ATP</a:t>
                      </a:r>
                      <a:endParaRPr lang="tr-TR" sz="18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a:effectLst/>
                        </a:rPr>
                        <a:t>ELEKTRİK- ELEKTRONİK TEKNOLOJİSİ</a:t>
                      </a:r>
                      <a:endParaRPr lang="tr-TR" sz="18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a:t>
                      </a:r>
                      <a:endParaRPr lang="tr-TR" sz="1800" dirty="0">
                        <a:effectLst/>
                        <a:latin typeface="Calibri"/>
                        <a:ea typeface="Calibri"/>
                        <a:cs typeface="Times New Roman"/>
                      </a:endParaRPr>
                    </a:p>
                  </a:txBody>
                  <a:tcPr marL="9317" marR="9317" marT="9317" marB="9317"/>
                </a:tc>
              </a:tr>
            </a:tbl>
          </a:graphicData>
        </a:graphic>
      </p:graphicFrame>
    </p:spTree>
    <p:extLst>
      <p:ext uri="{BB962C8B-B14F-4D97-AF65-F5344CB8AC3E}">
        <p14:creationId xmlns:p14="http://schemas.microsoft.com/office/powerpoint/2010/main" val="2456798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80728"/>
            <a:ext cx="8229600" cy="685798"/>
          </a:xfrm>
        </p:spPr>
        <p:txBody>
          <a:bodyPr>
            <a:normAutofit fontScale="90000"/>
          </a:bodyPr>
          <a:lstStyle/>
          <a:p>
            <a:pPr algn="ctr"/>
            <a:r>
              <a:rPr lang="tr-TR" b="1" dirty="0" smtClean="0"/>
              <a:t>KANUNİ  MESLEKİ VE TEKNİK ANADOLU LİSESİ</a:t>
            </a:r>
            <a:r>
              <a:rPr lang="tr-TR" dirty="0" smtClean="0"/>
              <a:t/>
            </a:r>
            <a:br>
              <a:rPr lang="tr-TR" dirty="0" smtClean="0"/>
            </a:br>
            <a:endParaRPr lang="tr-TR"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3138010280"/>
              </p:ext>
            </p:extLst>
          </p:nvPr>
        </p:nvGraphicFramePr>
        <p:xfrm>
          <a:off x="457200" y="2261553"/>
          <a:ext cx="8229600" cy="2080827"/>
        </p:xfrm>
        <a:graphic>
          <a:graphicData uri="http://schemas.openxmlformats.org/drawingml/2006/table">
            <a:tbl>
              <a:tblPr firstRow="1" bandRow="1">
                <a:tableStyleId>{5940675A-B579-460E-94D1-54222C63F5DA}</a:tableStyleId>
              </a:tblPr>
              <a:tblGrid>
                <a:gridCol w="2746648"/>
                <a:gridCol w="5482952"/>
              </a:tblGrid>
              <a:tr h="0">
                <a:tc>
                  <a:txBody>
                    <a:bodyPr/>
                    <a:lstStyle/>
                    <a:p>
                      <a:pPr>
                        <a:lnSpc>
                          <a:spcPct val="115000"/>
                        </a:lnSpc>
                        <a:spcAft>
                          <a:spcPts val="1000"/>
                        </a:spcAft>
                      </a:pPr>
                      <a:r>
                        <a:rPr lang="tr-TR" sz="2400" b="1" dirty="0">
                          <a:solidFill>
                            <a:schemeClr val="tx1"/>
                          </a:solidFill>
                        </a:rPr>
                        <a:t>Adres</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kumimoji="0" lang="tr-TR" sz="1800" b="1" kern="1200" dirty="0" smtClean="0">
                          <a:solidFill>
                            <a:schemeClr val="tx1"/>
                          </a:solidFill>
                          <a:effectLst/>
                          <a:latin typeface="+mn-lt"/>
                          <a:ea typeface="+mn-ea"/>
                          <a:cs typeface="+mn-cs"/>
                        </a:rPr>
                        <a:t>CEDİT MAH. VEZİR SK. ANADOLU SAĞLIK END. MES. BLOK NO: 9/1 İZMİT / KOCAELİ</a:t>
                      </a:r>
                      <a:endParaRPr lang="tr-TR" sz="2400" b="1" dirty="0">
                        <a:solidFill>
                          <a:schemeClr val="tx1"/>
                        </a:solidFill>
                        <a:latin typeface="Calibri"/>
                        <a:ea typeface="Calibri"/>
                        <a:cs typeface="Times New Roman"/>
                      </a:endParaRPr>
                    </a:p>
                  </a:txBody>
                  <a:tcPr marL="9525" marR="9525" marT="9525" marB="9525"/>
                </a:tc>
              </a:tr>
              <a:tr h="551493">
                <a:tc>
                  <a:txBody>
                    <a:bodyPr/>
                    <a:lstStyle/>
                    <a:p>
                      <a:pPr>
                        <a:lnSpc>
                          <a:spcPct val="115000"/>
                        </a:lnSpc>
                        <a:spcAft>
                          <a:spcPts val="1000"/>
                        </a:spcAft>
                      </a:pPr>
                      <a:r>
                        <a:rPr lang="tr-TR" sz="2400" b="1" dirty="0">
                          <a:solidFill>
                            <a:schemeClr val="tx1"/>
                          </a:solidFill>
                        </a:rPr>
                        <a:t>Telefon</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000" b="1" dirty="0">
                          <a:solidFill>
                            <a:schemeClr val="tx1"/>
                          </a:solidFill>
                          <a:effectLst/>
                          <a:latin typeface="MyriadPro"/>
                          <a:ea typeface="Calibri"/>
                          <a:cs typeface="Times New Roman"/>
                        </a:rPr>
                        <a:t>2623325472</a:t>
                      </a:r>
                      <a:endParaRPr lang="tr-TR" sz="2000" b="1" dirty="0">
                        <a:solidFill>
                          <a:schemeClr val="tx1"/>
                        </a:solidFill>
                        <a:effectLst/>
                        <a:latin typeface="Calibri"/>
                        <a:ea typeface="Calibri"/>
                        <a:cs typeface="Times New Roman"/>
                      </a:endParaRPr>
                    </a:p>
                  </a:txBody>
                  <a:tcPr marL="9525" marR="9525" marT="9525" marB="9525"/>
                </a:tc>
              </a:tr>
              <a:tr h="370840">
                <a:tc>
                  <a:txBody>
                    <a:bodyPr/>
                    <a:lstStyle/>
                    <a:p>
                      <a:pPr>
                        <a:lnSpc>
                          <a:spcPct val="115000"/>
                        </a:lnSpc>
                        <a:spcAft>
                          <a:spcPts val="1000"/>
                        </a:spcAft>
                      </a:pPr>
                      <a:r>
                        <a:rPr lang="tr-TR" sz="2400" b="1" dirty="0">
                          <a:solidFill>
                            <a:schemeClr val="tx1"/>
                          </a:solidFill>
                        </a:rPr>
                        <a:t>Web Sitesi</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000" b="1" u="none" strike="noStrike" dirty="0">
                          <a:solidFill>
                            <a:schemeClr val="tx1"/>
                          </a:solidFill>
                          <a:effectLst/>
                          <a:latin typeface="MyriadPro"/>
                          <a:ea typeface="Calibri"/>
                          <a:cs typeface="Times New Roman"/>
                          <a:hlinkClick r:id="rId3"/>
                        </a:rPr>
                        <a:t>izmitkanunimtal.meb.k12.tr</a:t>
                      </a:r>
                      <a:endParaRPr lang="tr-TR" sz="2000" b="1" dirty="0">
                        <a:solidFill>
                          <a:schemeClr val="tx1"/>
                        </a:solidFill>
                        <a:effectLst/>
                        <a:latin typeface="Calibri"/>
                        <a:ea typeface="Calibri"/>
                        <a:cs typeface="Times New Roman"/>
                      </a:endParaRPr>
                    </a:p>
                  </a:txBody>
                  <a:tcPr marL="9525" marR="9525" marT="9525" marB="9525"/>
                </a:tc>
              </a:tr>
              <a:tr h="370840">
                <a:tc>
                  <a:txBody>
                    <a:bodyPr/>
                    <a:lstStyle/>
                    <a:p>
                      <a:pPr algn="l">
                        <a:lnSpc>
                          <a:spcPct val="115000"/>
                        </a:lnSpc>
                        <a:spcAft>
                          <a:spcPts val="0"/>
                        </a:spcAft>
                      </a:pPr>
                      <a:r>
                        <a:rPr lang="tr-TR" sz="2400" b="1" dirty="0" smtClean="0">
                          <a:solidFill>
                            <a:schemeClr val="tx1"/>
                          </a:solidFill>
                        </a:rPr>
                        <a:t>ÖĞRETİM ŞEKLİ</a:t>
                      </a:r>
                      <a:endParaRPr lang="tr-TR" sz="2400" b="1" dirty="0">
                        <a:solidFill>
                          <a:schemeClr val="tx1"/>
                        </a:solidFill>
                        <a:latin typeface="Calibri"/>
                        <a:ea typeface="Calibri"/>
                        <a:cs typeface="Times New Roman"/>
                      </a:endParaRPr>
                    </a:p>
                  </a:txBody>
                  <a:tcPr marL="9525" marR="9525" marT="9525" marB="9525"/>
                </a:tc>
                <a:tc>
                  <a:txBody>
                    <a:bodyPr/>
                    <a:lstStyle/>
                    <a:p>
                      <a:pPr algn="l">
                        <a:lnSpc>
                          <a:spcPct val="115000"/>
                        </a:lnSpc>
                        <a:spcAft>
                          <a:spcPts val="0"/>
                        </a:spcAft>
                      </a:pPr>
                      <a:r>
                        <a:rPr lang="tr-TR" sz="2400" b="1" dirty="0" smtClean="0">
                          <a:solidFill>
                            <a:schemeClr val="tx1"/>
                          </a:solidFill>
                        </a:rPr>
                        <a:t>KARMA</a:t>
                      </a:r>
                      <a:endParaRPr lang="tr-TR" sz="2400" b="1" dirty="0">
                        <a:solidFill>
                          <a:schemeClr val="tx1"/>
                        </a:solidFill>
                        <a:latin typeface="Calibri"/>
                        <a:ea typeface="Calibri"/>
                        <a:cs typeface="Times New Roman"/>
                      </a:endParaRPr>
                    </a:p>
                  </a:txBody>
                  <a:tcPr marL="9525" marR="9525" marT="9525" marB="9525"/>
                </a:tc>
              </a:tr>
            </a:tbl>
          </a:graphicData>
        </a:graphic>
      </p:graphicFrame>
    </p:spTree>
    <p:extLst>
      <p:ext uri="{BB962C8B-B14F-4D97-AF65-F5344CB8AC3E}">
        <p14:creationId xmlns:p14="http://schemas.microsoft.com/office/powerpoint/2010/main" val="2093315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684213" y="404813"/>
            <a:ext cx="7848600" cy="1800225"/>
          </a:xfrm>
        </p:spPr>
        <p:txBody>
          <a:bodyPr>
            <a:normAutofit fontScale="90000"/>
          </a:bodyPr>
          <a:lstStyle/>
          <a:p>
            <a:pPr>
              <a:defRPr/>
            </a:pPr>
            <a:r>
              <a:rPr lang="tr-TR" dirty="0" smtClean="0">
                <a:effectLst>
                  <a:outerShdw blurRad="38100" dist="38100" dir="2700000" algn="tl">
                    <a:srgbClr val="000000">
                      <a:alpha val="43137"/>
                    </a:srgbClr>
                  </a:outerShdw>
                </a:effectLst>
                <a:cs typeface="Arial" charset="0"/>
              </a:rPr>
              <a:t/>
            </a:r>
            <a:br>
              <a:rPr lang="tr-TR" dirty="0" smtClean="0">
                <a:effectLst>
                  <a:outerShdw blurRad="38100" dist="38100" dir="2700000" algn="tl">
                    <a:srgbClr val="000000">
                      <a:alpha val="43137"/>
                    </a:srgbClr>
                  </a:outerShdw>
                </a:effectLst>
                <a:cs typeface="Arial" charset="0"/>
              </a:rPr>
            </a:br>
            <a:r>
              <a:rPr lang="tr-TR" dirty="0" smtClean="0">
                <a:effectLst>
                  <a:outerShdw blurRad="38100" dist="38100" dir="2700000" algn="tl">
                    <a:srgbClr val="000000">
                      <a:alpha val="43137"/>
                    </a:srgbClr>
                  </a:outerShdw>
                </a:effectLst>
                <a:cs typeface="Arial" charset="0"/>
              </a:rPr>
              <a:t>Siz Kendinizi Tanımalısınız!</a:t>
            </a:r>
            <a:r>
              <a:rPr lang="tr-TR" sz="4000" dirty="0" smtClean="0">
                <a:effectLst>
                  <a:outerShdw blurRad="38100" dist="38100" dir="2700000" algn="tl">
                    <a:srgbClr val="000000">
                      <a:alpha val="43137"/>
                    </a:srgbClr>
                  </a:outerShdw>
                </a:effectLst>
                <a:cs typeface="Arial" charset="0"/>
              </a:rPr>
              <a:t> </a:t>
            </a:r>
            <a:br>
              <a:rPr lang="tr-TR" sz="4000" dirty="0" smtClean="0">
                <a:effectLst>
                  <a:outerShdw blurRad="38100" dist="38100" dir="2700000" algn="tl">
                    <a:srgbClr val="000000">
                      <a:alpha val="43137"/>
                    </a:srgbClr>
                  </a:outerShdw>
                </a:effectLst>
                <a:cs typeface="Arial" charset="0"/>
              </a:rPr>
            </a:br>
            <a:endParaRPr lang="tr-TR" dirty="0"/>
          </a:p>
        </p:txBody>
      </p:sp>
      <p:sp>
        <p:nvSpPr>
          <p:cNvPr id="32770" name="Rectangle 3"/>
          <p:cNvSpPr>
            <a:spLocks noGrp="1" noChangeArrowheads="1"/>
          </p:cNvSpPr>
          <p:nvPr>
            <p:ph idx="1"/>
          </p:nvPr>
        </p:nvSpPr>
        <p:spPr>
          <a:xfrm>
            <a:off x="611188" y="1828800"/>
            <a:ext cx="8208962" cy="3657600"/>
          </a:xfrm>
        </p:spPr>
        <p:txBody>
          <a:bodyPr/>
          <a:lstStyle/>
          <a:p>
            <a:pPr algn="ctr">
              <a:buFontTx/>
              <a:buNone/>
              <a:defRPr/>
            </a:pPr>
            <a:r>
              <a:rPr lang="tr-TR" sz="2800" dirty="0" smtClean="0">
                <a:effectLst>
                  <a:outerShdw blurRad="38100" dist="38100" dir="2700000" algn="tl">
                    <a:srgbClr val="000000">
                      <a:alpha val="43137"/>
                    </a:srgbClr>
                  </a:outerShdw>
                </a:effectLst>
                <a:latin typeface="+mj-lt"/>
                <a:cs typeface="Arial" charset="0"/>
              </a:rPr>
              <a:t>Tüm geleceğinizi etkileyecek </a:t>
            </a:r>
          </a:p>
          <a:p>
            <a:pPr algn="ctr">
              <a:buFontTx/>
              <a:buNone/>
              <a:defRPr/>
            </a:pPr>
            <a:r>
              <a:rPr lang="tr-TR" sz="2800" dirty="0" smtClean="0">
                <a:effectLst>
                  <a:outerShdw blurRad="38100" dist="38100" dir="2700000" algn="tl">
                    <a:srgbClr val="000000">
                      <a:alpha val="43137"/>
                    </a:srgbClr>
                  </a:outerShdw>
                </a:effectLst>
                <a:latin typeface="+mj-lt"/>
                <a:cs typeface="Arial" charset="0"/>
              </a:rPr>
              <a:t>meslek seçiminde </a:t>
            </a:r>
            <a:r>
              <a:rPr lang="tr-TR" sz="2800" dirty="0" smtClean="0">
                <a:latin typeface="+mj-lt"/>
              </a:rPr>
              <a:t>doğru karar vermeniz için;</a:t>
            </a:r>
          </a:p>
          <a:p>
            <a:pPr algn="ctr">
              <a:buFontTx/>
              <a:buNone/>
              <a:defRPr/>
            </a:pPr>
            <a:r>
              <a:rPr lang="tr-TR" sz="2800" dirty="0" smtClean="0">
                <a:latin typeface="+mj-lt"/>
              </a:rPr>
              <a:t>Kişisel özelliklerinizi, meslekleri, </a:t>
            </a:r>
          </a:p>
          <a:p>
            <a:pPr algn="ctr">
              <a:buFontTx/>
              <a:buNone/>
              <a:defRPr/>
            </a:pPr>
            <a:r>
              <a:rPr lang="tr-TR" sz="2800" dirty="0" smtClean="0">
                <a:latin typeface="+mj-lt"/>
              </a:rPr>
              <a:t>eğitim seçeneklerini tanımanız ve </a:t>
            </a:r>
          </a:p>
          <a:p>
            <a:pPr algn="ctr">
              <a:buFontTx/>
              <a:buNone/>
              <a:defRPr/>
            </a:pPr>
            <a:r>
              <a:rPr lang="tr-TR" sz="2800" dirty="0" smtClean="0">
                <a:latin typeface="+mj-lt"/>
              </a:rPr>
              <a:t>bilinçli tercih yapabilmeniz için;</a:t>
            </a:r>
          </a:p>
          <a:p>
            <a:pPr algn="ctr">
              <a:buFontTx/>
              <a:buNone/>
              <a:defRPr/>
            </a:pPr>
            <a:r>
              <a:rPr lang="tr-TR" sz="2800" dirty="0" smtClean="0">
                <a:latin typeface="+mj-lt"/>
              </a:rPr>
              <a:t>MESLEKİ  YÖNLENDİRME  İLE  İLGİLİ </a:t>
            </a:r>
          </a:p>
          <a:p>
            <a:pPr algn="ctr">
              <a:buFontTx/>
              <a:buNone/>
              <a:defRPr/>
            </a:pPr>
            <a:r>
              <a:rPr lang="tr-TR" sz="2800" dirty="0" smtClean="0">
                <a:latin typeface="+mj-lt"/>
              </a:rPr>
              <a:t>BİLGİ SAHİBİ  OLMANIZ  GEREKİR.</a:t>
            </a:r>
          </a:p>
          <a:p>
            <a:pPr>
              <a:buFontTx/>
              <a:buNone/>
              <a:defRPr/>
            </a:pPr>
            <a:endParaRPr lang="tr-TR" dirty="0" smtClean="0">
              <a:latin typeface="Times New Roman" pitchFamily="18" charset="0"/>
            </a:endParaRPr>
          </a:p>
          <a:p>
            <a:pPr>
              <a:buFontTx/>
              <a:buNone/>
              <a:defRPr/>
            </a:pPr>
            <a:endParaRPr lang="tr-TR"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690521456"/>
              </p:ext>
            </p:extLst>
          </p:nvPr>
        </p:nvGraphicFramePr>
        <p:xfrm>
          <a:off x="457200" y="692695"/>
          <a:ext cx="8229600" cy="4809496"/>
        </p:xfrm>
        <a:graphic>
          <a:graphicData uri="http://schemas.openxmlformats.org/drawingml/2006/table">
            <a:tbl>
              <a:tblPr firstRow="1" firstCol="1" bandRow="1">
                <a:tableStyleId>{5C22544A-7EE6-4342-B048-85BDC9FD1C3A}</a:tableStyleId>
              </a:tblPr>
              <a:tblGrid>
                <a:gridCol w="442392"/>
                <a:gridCol w="792088"/>
                <a:gridCol w="2448272"/>
                <a:gridCol w="4546848"/>
              </a:tblGrid>
              <a:tr h="679338">
                <a:tc>
                  <a:txBody>
                    <a:bodyPr/>
                    <a:lstStyle/>
                    <a:p>
                      <a:pPr algn="ctr">
                        <a:lnSpc>
                          <a:spcPct val="115000"/>
                        </a:lnSpc>
                        <a:spcAft>
                          <a:spcPts val="0"/>
                        </a:spcAft>
                      </a:pPr>
                      <a:r>
                        <a:rPr lang="tr-TR" sz="2000">
                          <a:effectLst/>
                        </a:rPr>
                        <a:t>#</a:t>
                      </a:r>
                      <a:endParaRPr lang="tr-TR" sz="2000">
                        <a:effectLst/>
                        <a:latin typeface="Calibri"/>
                        <a:ea typeface="Calibri"/>
                        <a:cs typeface="Times New Roman"/>
                      </a:endParaRPr>
                    </a:p>
                  </a:txBody>
                  <a:tcPr marL="8962" marR="8962" marT="8962" marB="8962"/>
                </a:tc>
                <a:tc>
                  <a:txBody>
                    <a:bodyPr/>
                    <a:lstStyle/>
                    <a:p>
                      <a:pPr algn="ctr">
                        <a:lnSpc>
                          <a:spcPct val="115000"/>
                        </a:lnSpc>
                        <a:spcAft>
                          <a:spcPts val="0"/>
                        </a:spcAft>
                      </a:pPr>
                      <a:r>
                        <a:rPr lang="tr-TR" sz="2000">
                          <a:effectLst/>
                        </a:rPr>
                        <a:t>Program Türü</a:t>
                      </a:r>
                      <a:endParaRPr lang="tr-TR" sz="2000">
                        <a:effectLst/>
                        <a:latin typeface="Calibri"/>
                        <a:ea typeface="Calibri"/>
                        <a:cs typeface="Times New Roman"/>
                      </a:endParaRPr>
                    </a:p>
                  </a:txBody>
                  <a:tcPr marL="8962" marR="8962" marT="8962" marB="8962"/>
                </a:tc>
                <a:tc>
                  <a:txBody>
                    <a:bodyPr/>
                    <a:lstStyle/>
                    <a:p>
                      <a:pPr algn="ctr">
                        <a:lnSpc>
                          <a:spcPct val="115000"/>
                        </a:lnSpc>
                        <a:spcAft>
                          <a:spcPts val="0"/>
                        </a:spcAft>
                      </a:pPr>
                      <a:r>
                        <a:rPr lang="tr-TR" sz="2000">
                          <a:effectLst/>
                        </a:rPr>
                        <a:t>Alan</a:t>
                      </a:r>
                      <a:endParaRPr lang="tr-TR" sz="2000">
                        <a:effectLst/>
                        <a:latin typeface="Calibri"/>
                        <a:ea typeface="Calibri"/>
                        <a:cs typeface="Times New Roman"/>
                      </a:endParaRPr>
                    </a:p>
                  </a:txBody>
                  <a:tcPr marL="8962" marR="8962" marT="8962" marB="8962"/>
                </a:tc>
                <a:tc>
                  <a:txBody>
                    <a:bodyPr/>
                    <a:lstStyle/>
                    <a:p>
                      <a:pPr algn="ctr">
                        <a:lnSpc>
                          <a:spcPct val="115000"/>
                        </a:lnSpc>
                        <a:spcAft>
                          <a:spcPts val="0"/>
                        </a:spcAft>
                      </a:pPr>
                      <a:r>
                        <a:rPr lang="tr-TR" sz="2000">
                          <a:effectLst/>
                        </a:rPr>
                        <a:t>Dal</a:t>
                      </a:r>
                      <a:endParaRPr lang="tr-TR" sz="2000">
                        <a:effectLst/>
                        <a:latin typeface="Calibri"/>
                        <a:ea typeface="Calibri"/>
                        <a:cs typeface="Times New Roman"/>
                      </a:endParaRPr>
                    </a:p>
                  </a:txBody>
                  <a:tcPr marL="8962" marR="8962" marT="8962" marB="8962"/>
                </a:tc>
              </a:tr>
              <a:tr h="575521">
                <a:tc>
                  <a:txBody>
                    <a:bodyPr/>
                    <a:lstStyle/>
                    <a:p>
                      <a:pPr>
                        <a:lnSpc>
                          <a:spcPct val="115000"/>
                        </a:lnSpc>
                        <a:spcAft>
                          <a:spcPts val="0"/>
                        </a:spcAft>
                      </a:pPr>
                      <a:r>
                        <a:rPr lang="tr-TR" sz="2000">
                          <a:effectLst/>
                        </a:rPr>
                        <a:t>1</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AMP</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SAĞLIK HİZMETLERİ</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Ebe Yardımcılığı</a:t>
                      </a:r>
                      <a:endParaRPr lang="tr-TR" sz="2000">
                        <a:effectLst/>
                        <a:latin typeface="Calibri"/>
                        <a:ea typeface="Calibri"/>
                        <a:cs typeface="Times New Roman"/>
                      </a:endParaRPr>
                    </a:p>
                  </a:txBody>
                  <a:tcPr marL="8962" marR="8962" marT="8962" marB="8962"/>
                </a:tc>
              </a:tr>
              <a:tr h="575521">
                <a:tc>
                  <a:txBody>
                    <a:bodyPr/>
                    <a:lstStyle/>
                    <a:p>
                      <a:pPr>
                        <a:lnSpc>
                          <a:spcPct val="115000"/>
                        </a:lnSpc>
                        <a:spcAft>
                          <a:spcPts val="0"/>
                        </a:spcAft>
                      </a:pPr>
                      <a:r>
                        <a:rPr lang="tr-TR" sz="2000">
                          <a:effectLst/>
                        </a:rPr>
                        <a:t>2</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AMP</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HASTA VE YAŞLI HİZMETLERİ</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Hasta Bakımı</a:t>
                      </a:r>
                      <a:endParaRPr lang="tr-TR" sz="2000">
                        <a:effectLst/>
                        <a:latin typeface="Calibri"/>
                        <a:ea typeface="Calibri"/>
                        <a:cs typeface="Times New Roman"/>
                      </a:endParaRPr>
                    </a:p>
                  </a:txBody>
                  <a:tcPr marL="8962" marR="8962" marT="8962" marB="8962"/>
                </a:tc>
              </a:tr>
              <a:tr h="575521">
                <a:tc>
                  <a:txBody>
                    <a:bodyPr/>
                    <a:lstStyle/>
                    <a:p>
                      <a:pPr>
                        <a:lnSpc>
                          <a:spcPct val="115000"/>
                        </a:lnSpc>
                        <a:spcAft>
                          <a:spcPts val="0"/>
                        </a:spcAft>
                      </a:pPr>
                      <a:r>
                        <a:rPr lang="tr-TR" sz="2000">
                          <a:effectLst/>
                        </a:rPr>
                        <a:t>3</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AMP</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SAĞLIK HİZMETLERİ</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Hemşire Yardımcılığı</a:t>
                      </a:r>
                      <a:endParaRPr lang="tr-TR" sz="2000">
                        <a:effectLst/>
                        <a:latin typeface="Calibri"/>
                        <a:ea typeface="Calibri"/>
                        <a:cs typeface="Times New Roman"/>
                      </a:endParaRPr>
                    </a:p>
                  </a:txBody>
                  <a:tcPr marL="8962" marR="8962" marT="8962" marB="8962"/>
                </a:tc>
              </a:tr>
              <a:tr h="575521">
                <a:tc>
                  <a:txBody>
                    <a:bodyPr/>
                    <a:lstStyle/>
                    <a:p>
                      <a:pPr>
                        <a:lnSpc>
                          <a:spcPct val="115000"/>
                        </a:lnSpc>
                        <a:spcAft>
                          <a:spcPts val="0"/>
                        </a:spcAft>
                      </a:pPr>
                      <a:r>
                        <a:rPr lang="tr-TR" sz="2000">
                          <a:effectLst/>
                        </a:rPr>
                        <a:t>4</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AMP</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HASTA VE YAŞLI HİZMETLERİ</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Yaşlı Bakımı</a:t>
                      </a:r>
                      <a:endParaRPr lang="tr-TR" sz="2000">
                        <a:effectLst/>
                        <a:latin typeface="Calibri"/>
                        <a:ea typeface="Calibri"/>
                        <a:cs typeface="Times New Roman"/>
                      </a:endParaRPr>
                    </a:p>
                  </a:txBody>
                  <a:tcPr marL="8962" marR="8962" marT="8962" marB="8962"/>
                </a:tc>
              </a:tr>
              <a:tr h="575521">
                <a:tc>
                  <a:txBody>
                    <a:bodyPr/>
                    <a:lstStyle/>
                    <a:p>
                      <a:pPr>
                        <a:lnSpc>
                          <a:spcPct val="115000"/>
                        </a:lnSpc>
                        <a:spcAft>
                          <a:spcPts val="0"/>
                        </a:spcAft>
                      </a:pPr>
                      <a:r>
                        <a:rPr lang="tr-TR" sz="2000">
                          <a:effectLst/>
                        </a:rPr>
                        <a:t>5</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AMP</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SAĞLIK HİZMETLERİ</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Sağlık Bakım Teknisyenliği</a:t>
                      </a:r>
                      <a:endParaRPr lang="tr-TR" sz="2000">
                        <a:effectLst/>
                        <a:latin typeface="Calibri"/>
                        <a:ea typeface="Calibri"/>
                        <a:cs typeface="Times New Roman"/>
                      </a:endParaRPr>
                    </a:p>
                  </a:txBody>
                  <a:tcPr marL="8962" marR="8962" marT="8962" marB="8962"/>
                </a:tc>
              </a:tr>
              <a:tr h="575521">
                <a:tc>
                  <a:txBody>
                    <a:bodyPr/>
                    <a:lstStyle/>
                    <a:p>
                      <a:pPr>
                        <a:lnSpc>
                          <a:spcPct val="115000"/>
                        </a:lnSpc>
                        <a:spcAft>
                          <a:spcPts val="0"/>
                        </a:spcAft>
                      </a:pPr>
                      <a:r>
                        <a:rPr lang="tr-TR" sz="2000">
                          <a:effectLst/>
                        </a:rPr>
                        <a:t>6</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ATP</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SAĞLIK HİZMETLERİ</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dirty="0">
                          <a:effectLst/>
                        </a:rPr>
                        <a:t>-</a:t>
                      </a:r>
                      <a:endParaRPr lang="tr-TR" sz="2000" dirty="0">
                        <a:effectLst/>
                        <a:latin typeface="Calibri"/>
                        <a:ea typeface="Calibri"/>
                        <a:cs typeface="Times New Roman"/>
                      </a:endParaRPr>
                    </a:p>
                  </a:txBody>
                  <a:tcPr marL="8962" marR="8962" marT="8962" marB="8962"/>
                </a:tc>
              </a:tr>
            </a:tbl>
          </a:graphicData>
        </a:graphic>
      </p:graphicFrame>
    </p:spTree>
    <p:extLst>
      <p:ext uri="{BB962C8B-B14F-4D97-AF65-F5344CB8AC3E}">
        <p14:creationId xmlns:p14="http://schemas.microsoft.com/office/powerpoint/2010/main" val="1557961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80728"/>
            <a:ext cx="8229600" cy="1080120"/>
          </a:xfrm>
        </p:spPr>
        <p:txBody>
          <a:bodyPr>
            <a:normAutofit fontScale="90000"/>
          </a:bodyPr>
          <a:lstStyle/>
          <a:p>
            <a:pPr algn="ctr"/>
            <a:r>
              <a:rPr lang="tr-TR" b="1" dirty="0" smtClean="0">
                <a:effectLst/>
              </a:rPr>
              <a:t>ŞEHİT ÖĞRETMEN ERGİN KOMUT </a:t>
            </a:r>
            <a:r>
              <a:rPr lang="tr-TR" b="1" dirty="0" smtClean="0"/>
              <a:t>  MESLEKİ VE TEKNİK ANADOLU LİSESİ</a:t>
            </a:r>
            <a:r>
              <a:rPr lang="tr-TR" dirty="0" smtClean="0"/>
              <a:t/>
            </a:r>
            <a:br>
              <a:rPr lang="tr-TR" dirty="0" smtClean="0"/>
            </a:br>
            <a:endParaRPr lang="tr-TR"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2733224482"/>
              </p:ext>
            </p:extLst>
          </p:nvPr>
        </p:nvGraphicFramePr>
        <p:xfrm>
          <a:off x="457200" y="2261553"/>
          <a:ext cx="8229600" cy="2080827"/>
        </p:xfrm>
        <a:graphic>
          <a:graphicData uri="http://schemas.openxmlformats.org/drawingml/2006/table">
            <a:tbl>
              <a:tblPr firstRow="1" bandRow="1">
                <a:tableStyleId>{5940675A-B579-460E-94D1-54222C63F5DA}</a:tableStyleId>
              </a:tblPr>
              <a:tblGrid>
                <a:gridCol w="2757478"/>
                <a:gridCol w="5472122"/>
              </a:tblGrid>
              <a:tr h="0">
                <a:tc>
                  <a:txBody>
                    <a:bodyPr/>
                    <a:lstStyle/>
                    <a:p>
                      <a:pPr>
                        <a:lnSpc>
                          <a:spcPct val="115000"/>
                        </a:lnSpc>
                        <a:spcAft>
                          <a:spcPts val="1000"/>
                        </a:spcAft>
                      </a:pPr>
                      <a:r>
                        <a:rPr lang="tr-TR" sz="2400" b="1" dirty="0">
                          <a:solidFill>
                            <a:schemeClr val="tx1"/>
                          </a:solidFill>
                        </a:rPr>
                        <a:t>Adres</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kumimoji="0" lang="tr-TR" sz="1800" b="1" kern="1200" dirty="0" smtClean="0">
                          <a:solidFill>
                            <a:schemeClr val="tx1"/>
                          </a:solidFill>
                          <a:effectLst/>
                          <a:latin typeface="+mn-lt"/>
                          <a:ea typeface="+mn-ea"/>
                          <a:cs typeface="+mn-cs"/>
                        </a:rPr>
                        <a:t>ALİKAHYA ATATÜRK MAH. TURNAOĞLU CADDE NO:123 PK:41310 İZMİT/KOCAELİ</a:t>
                      </a:r>
                      <a:endParaRPr lang="tr-TR" sz="2400" b="1" dirty="0">
                        <a:solidFill>
                          <a:schemeClr val="tx1"/>
                        </a:solidFill>
                        <a:latin typeface="Calibri"/>
                        <a:ea typeface="Calibri"/>
                        <a:cs typeface="Times New Roman"/>
                      </a:endParaRPr>
                    </a:p>
                  </a:txBody>
                  <a:tcPr marL="9525" marR="9525" marT="9525" marB="9525"/>
                </a:tc>
              </a:tr>
              <a:tr h="551493">
                <a:tc>
                  <a:txBody>
                    <a:bodyPr/>
                    <a:lstStyle/>
                    <a:p>
                      <a:pPr>
                        <a:lnSpc>
                          <a:spcPct val="115000"/>
                        </a:lnSpc>
                        <a:spcAft>
                          <a:spcPts val="1000"/>
                        </a:spcAft>
                      </a:pPr>
                      <a:r>
                        <a:rPr lang="tr-TR" sz="2400" b="1" dirty="0">
                          <a:solidFill>
                            <a:schemeClr val="tx1"/>
                          </a:solidFill>
                        </a:rPr>
                        <a:t>Telefon</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400" b="1" dirty="0">
                          <a:solidFill>
                            <a:schemeClr val="tx1"/>
                          </a:solidFill>
                          <a:effectLst/>
                          <a:latin typeface="MyriadPro"/>
                          <a:ea typeface="Calibri"/>
                          <a:cs typeface="Times New Roman"/>
                        </a:rPr>
                        <a:t>2623651265</a:t>
                      </a:r>
                      <a:endParaRPr lang="tr-TR" sz="2400" b="1" dirty="0">
                        <a:solidFill>
                          <a:schemeClr val="tx1"/>
                        </a:solidFill>
                        <a:effectLst/>
                        <a:latin typeface="Calibri"/>
                        <a:ea typeface="Calibri"/>
                        <a:cs typeface="Times New Roman"/>
                      </a:endParaRPr>
                    </a:p>
                  </a:txBody>
                  <a:tcPr marL="9525" marR="9525" marT="9525" marB="9525"/>
                </a:tc>
              </a:tr>
              <a:tr h="370840">
                <a:tc>
                  <a:txBody>
                    <a:bodyPr/>
                    <a:lstStyle/>
                    <a:p>
                      <a:pPr>
                        <a:lnSpc>
                          <a:spcPct val="115000"/>
                        </a:lnSpc>
                        <a:spcAft>
                          <a:spcPts val="1000"/>
                        </a:spcAft>
                      </a:pPr>
                      <a:r>
                        <a:rPr lang="tr-TR" sz="2400" b="1" dirty="0">
                          <a:solidFill>
                            <a:schemeClr val="tx1"/>
                          </a:solidFill>
                        </a:rPr>
                        <a:t>Web Sitesi</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400" b="1" u="none" strike="noStrike" dirty="0">
                          <a:solidFill>
                            <a:srgbClr val="007BFF"/>
                          </a:solidFill>
                          <a:effectLst/>
                          <a:latin typeface="MyriadPro"/>
                          <a:ea typeface="Calibri"/>
                          <a:cs typeface="Times New Roman"/>
                          <a:hlinkClick r:id="rId3"/>
                        </a:rPr>
                        <a:t>http://soek.meb.k12.tr</a:t>
                      </a:r>
                      <a:endParaRPr lang="tr-TR" sz="2400" b="1" dirty="0">
                        <a:effectLst/>
                        <a:latin typeface="Calibri"/>
                        <a:ea typeface="Calibri"/>
                        <a:cs typeface="Times New Roman"/>
                      </a:endParaRPr>
                    </a:p>
                  </a:txBody>
                  <a:tcPr marL="9525" marR="9525" marT="9525" marB="9525"/>
                </a:tc>
              </a:tr>
              <a:tr h="370840">
                <a:tc>
                  <a:txBody>
                    <a:bodyPr/>
                    <a:lstStyle/>
                    <a:p>
                      <a:pPr algn="l">
                        <a:lnSpc>
                          <a:spcPct val="115000"/>
                        </a:lnSpc>
                        <a:spcAft>
                          <a:spcPts val="0"/>
                        </a:spcAft>
                      </a:pPr>
                      <a:r>
                        <a:rPr lang="tr-TR" sz="2400" b="1" dirty="0" smtClean="0">
                          <a:solidFill>
                            <a:schemeClr val="tx1"/>
                          </a:solidFill>
                        </a:rPr>
                        <a:t>ÖĞRETİM ŞEKLİ</a:t>
                      </a:r>
                      <a:endParaRPr lang="tr-TR" sz="2400" b="1" dirty="0">
                        <a:solidFill>
                          <a:schemeClr val="tx1"/>
                        </a:solidFill>
                        <a:latin typeface="Calibri"/>
                        <a:ea typeface="Calibri"/>
                        <a:cs typeface="Times New Roman"/>
                      </a:endParaRPr>
                    </a:p>
                  </a:txBody>
                  <a:tcPr marL="9525" marR="9525" marT="9525" marB="9525"/>
                </a:tc>
                <a:tc>
                  <a:txBody>
                    <a:bodyPr/>
                    <a:lstStyle/>
                    <a:p>
                      <a:pPr algn="l">
                        <a:lnSpc>
                          <a:spcPct val="115000"/>
                        </a:lnSpc>
                        <a:spcAft>
                          <a:spcPts val="0"/>
                        </a:spcAft>
                      </a:pPr>
                      <a:r>
                        <a:rPr lang="tr-TR" sz="2400" b="1" dirty="0" smtClean="0">
                          <a:solidFill>
                            <a:schemeClr val="tx1"/>
                          </a:solidFill>
                        </a:rPr>
                        <a:t>KARMA</a:t>
                      </a:r>
                      <a:endParaRPr lang="tr-TR" sz="2400" b="1" dirty="0">
                        <a:solidFill>
                          <a:schemeClr val="tx1"/>
                        </a:solidFill>
                        <a:latin typeface="Calibri"/>
                        <a:ea typeface="Calibri"/>
                        <a:cs typeface="Times New Roman"/>
                      </a:endParaRPr>
                    </a:p>
                  </a:txBody>
                  <a:tcPr marL="9525" marR="9525" marT="9525" marB="9525"/>
                </a:tc>
              </a:tr>
            </a:tbl>
          </a:graphicData>
        </a:graphic>
      </p:graphicFrame>
    </p:spTree>
    <p:extLst>
      <p:ext uri="{BB962C8B-B14F-4D97-AF65-F5344CB8AC3E}">
        <p14:creationId xmlns:p14="http://schemas.microsoft.com/office/powerpoint/2010/main" val="7572915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708245881"/>
              </p:ext>
            </p:extLst>
          </p:nvPr>
        </p:nvGraphicFramePr>
        <p:xfrm>
          <a:off x="323528" y="1124744"/>
          <a:ext cx="8363272" cy="3244300"/>
        </p:xfrm>
        <a:graphic>
          <a:graphicData uri="http://schemas.openxmlformats.org/drawingml/2006/table">
            <a:tbl>
              <a:tblPr firstRow="1" firstCol="1" bandRow="1">
                <a:tableStyleId>{5C22544A-7EE6-4342-B048-85BDC9FD1C3A}</a:tableStyleId>
              </a:tblPr>
              <a:tblGrid>
                <a:gridCol w="432048"/>
                <a:gridCol w="1080120"/>
                <a:gridCol w="3744416"/>
                <a:gridCol w="3106688"/>
              </a:tblGrid>
              <a:tr h="215807">
                <a:tc>
                  <a:txBody>
                    <a:bodyPr/>
                    <a:lstStyle/>
                    <a:p>
                      <a:pPr algn="ctr">
                        <a:lnSpc>
                          <a:spcPct val="115000"/>
                        </a:lnSpc>
                        <a:spcAft>
                          <a:spcPts val="0"/>
                        </a:spcAft>
                      </a:pPr>
                      <a:r>
                        <a:rPr lang="tr-TR" sz="2000" dirty="0">
                          <a:effectLst/>
                        </a:rPr>
                        <a:t>#</a:t>
                      </a:r>
                      <a:endParaRPr lang="tr-TR" sz="2000" dirty="0">
                        <a:effectLst/>
                        <a:latin typeface="Calibri"/>
                        <a:ea typeface="Calibri"/>
                        <a:cs typeface="Times New Roman"/>
                      </a:endParaRPr>
                    </a:p>
                  </a:txBody>
                  <a:tcPr marL="8962" marR="8962" marT="8962" marB="8962"/>
                </a:tc>
                <a:tc>
                  <a:txBody>
                    <a:bodyPr/>
                    <a:lstStyle/>
                    <a:p>
                      <a:pPr algn="ctr">
                        <a:lnSpc>
                          <a:spcPct val="115000"/>
                        </a:lnSpc>
                        <a:spcAft>
                          <a:spcPts val="0"/>
                        </a:spcAft>
                      </a:pPr>
                      <a:r>
                        <a:rPr lang="tr-TR" sz="2000">
                          <a:effectLst/>
                        </a:rPr>
                        <a:t>Program Türü</a:t>
                      </a:r>
                      <a:endParaRPr lang="tr-TR" sz="2000">
                        <a:effectLst/>
                        <a:latin typeface="Calibri"/>
                        <a:ea typeface="Calibri"/>
                        <a:cs typeface="Times New Roman"/>
                      </a:endParaRPr>
                    </a:p>
                  </a:txBody>
                  <a:tcPr marL="8962" marR="8962" marT="8962" marB="8962"/>
                </a:tc>
                <a:tc>
                  <a:txBody>
                    <a:bodyPr/>
                    <a:lstStyle/>
                    <a:p>
                      <a:pPr algn="ctr">
                        <a:lnSpc>
                          <a:spcPct val="115000"/>
                        </a:lnSpc>
                        <a:spcAft>
                          <a:spcPts val="0"/>
                        </a:spcAft>
                      </a:pPr>
                      <a:r>
                        <a:rPr lang="tr-TR" sz="2000">
                          <a:effectLst/>
                        </a:rPr>
                        <a:t>Alan</a:t>
                      </a:r>
                      <a:endParaRPr lang="tr-TR" sz="2000">
                        <a:effectLst/>
                        <a:latin typeface="Calibri"/>
                        <a:ea typeface="Calibri"/>
                        <a:cs typeface="Times New Roman"/>
                      </a:endParaRPr>
                    </a:p>
                  </a:txBody>
                  <a:tcPr marL="8962" marR="8962" marT="8962" marB="8962"/>
                </a:tc>
                <a:tc>
                  <a:txBody>
                    <a:bodyPr/>
                    <a:lstStyle/>
                    <a:p>
                      <a:pPr algn="ctr">
                        <a:lnSpc>
                          <a:spcPct val="115000"/>
                        </a:lnSpc>
                        <a:spcAft>
                          <a:spcPts val="0"/>
                        </a:spcAft>
                      </a:pPr>
                      <a:r>
                        <a:rPr lang="tr-TR" sz="2000">
                          <a:effectLst/>
                        </a:rPr>
                        <a:t>Dal</a:t>
                      </a:r>
                      <a:endParaRPr lang="tr-TR" sz="2000">
                        <a:effectLst/>
                        <a:latin typeface="Calibri"/>
                        <a:ea typeface="Calibri"/>
                        <a:cs typeface="Times New Roman"/>
                      </a:endParaRPr>
                    </a:p>
                  </a:txBody>
                  <a:tcPr marL="8962" marR="8962" marT="8962" marB="8962"/>
                </a:tc>
              </a:tr>
              <a:tr h="182827">
                <a:tc>
                  <a:txBody>
                    <a:bodyPr/>
                    <a:lstStyle/>
                    <a:p>
                      <a:pPr>
                        <a:lnSpc>
                          <a:spcPct val="115000"/>
                        </a:lnSpc>
                        <a:spcAft>
                          <a:spcPts val="0"/>
                        </a:spcAft>
                      </a:pPr>
                      <a:r>
                        <a:rPr lang="tr-TR" sz="2000">
                          <a:effectLst/>
                        </a:rPr>
                        <a:t>1</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AMP</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MOTORLU ARAÇLAR TEKNOLOJİSİ</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Otomotiv Elektromekanik</a:t>
                      </a:r>
                      <a:endParaRPr lang="tr-TR" sz="2000">
                        <a:effectLst/>
                        <a:latin typeface="Calibri"/>
                        <a:ea typeface="Calibri"/>
                        <a:cs typeface="Times New Roman"/>
                      </a:endParaRPr>
                    </a:p>
                  </a:txBody>
                  <a:tcPr marL="8962" marR="8962" marT="8962" marB="8962"/>
                </a:tc>
              </a:tr>
              <a:tr h="182827">
                <a:tc>
                  <a:txBody>
                    <a:bodyPr/>
                    <a:lstStyle/>
                    <a:p>
                      <a:pPr>
                        <a:lnSpc>
                          <a:spcPct val="115000"/>
                        </a:lnSpc>
                        <a:spcAft>
                          <a:spcPts val="0"/>
                        </a:spcAft>
                      </a:pPr>
                      <a:r>
                        <a:rPr lang="tr-TR" sz="2000">
                          <a:effectLst/>
                        </a:rPr>
                        <a:t>2</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AMP</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MAKİNE TEKNOLOJİSİ</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Makine Bakım Onarım</a:t>
                      </a:r>
                      <a:endParaRPr lang="tr-TR" sz="2000">
                        <a:effectLst/>
                        <a:latin typeface="Calibri"/>
                        <a:ea typeface="Calibri"/>
                        <a:cs typeface="Times New Roman"/>
                      </a:endParaRPr>
                    </a:p>
                  </a:txBody>
                  <a:tcPr marL="8962" marR="8962" marT="8962" marB="8962"/>
                </a:tc>
              </a:tr>
              <a:tr h="182827">
                <a:tc>
                  <a:txBody>
                    <a:bodyPr/>
                    <a:lstStyle/>
                    <a:p>
                      <a:pPr>
                        <a:lnSpc>
                          <a:spcPct val="115000"/>
                        </a:lnSpc>
                        <a:spcAft>
                          <a:spcPts val="0"/>
                        </a:spcAft>
                      </a:pPr>
                      <a:r>
                        <a:rPr lang="tr-TR" sz="2000" dirty="0">
                          <a:effectLst/>
                        </a:rPr>
                        <a:t>3</a:t>
                      </a:r>
                      <a:endParaRPr lang="tr-TR" sz="20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AMP</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MOTORLU ARAÇLAR TEKNOLOJİSİ</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Otomotiv Gövde</a:t>
                      </a:r>
                      <a:endParaRPr lang="tr-TR" sz="2000">
                        <a:effectLst/>
                        <a:latin typeface="Calibri"/>
                        <a:ea typeface="Calibri"/>
                        <a:cs typeface="Times New Roman"/>
                      </a:endParaRPr>
                    </a:p>
                  </a:txBody>
                  <a:tcPr marL="8962" marR="8962" marT="8962" marB="8962"/>
                </a:tc>
              </a:tr>
              <a:tr h="182827">
                <a:tc>
                  <a:txBody>
                    <a:bodyPr/>
                    <a:lstStyle/>
                    <a:p>
                      <a:pPr>
                        <a:lnSpc>
                          <a:spcPct val="115000"/>
                        </a:lnSpc>
                        <a:spcAft>
                          <a:spcPts val="0"/>
                        </a:spcAft>
                      </a:pPr>
                      <a:r>
                        <a:rPr lang="tr-TR" sz="2000">
                          <a:effectLst/>
                        </a:rPr>
                        <a:t>4</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AMP</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MOTORLU ARAÇLAR TEKNOLOJİSİ</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dirty="0">
                          <a:effectLst/>
                        </a:rPr>
                        <a:t>Otomotiv Boya</a:t>
                      </a:r>
                      <a:endParaRPr lang="tr-TR" sz="2000" dirty="0">
                        <a:effectLst/>
                        <a:latin typeface="Calibri"/>
                        <a:ea typeface="Calibri"/>
                        <a:cs typeface="Times New Roman"/>
                      </a:endParaRPr>
                    </a:p>
                  </a:txBody>
                  <a:tcPr marL="8962" marR="8962" marT="8962" marB="8962"/>
                </a:tc>
              </a:tr>
            </a:tbl>
          </a:graphicData>
        </a:graphic>
      </p:graphicFrame>
    </p:spTree>
    <p:extLst>
      <p:ext uri="{BB962C8B-B14F-4D97-AF65-F5344CB8AC3E}">
        <p14:creationId xmlns:p14="http://schemas.microsoft.com/office/powerpoint/2010/main" val="4216635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04664"/>
            <a:ext cx="8229600" cy="1261862"/>
          </a:xfrm>
        </p:spPr>
        <p:txBody>
          <a:bodyPr>
            <a:normAutofit fontScale="90000"/>
          </a:bodyPr>
          <a:lstStyle/>
          <a:p>
            <a:pPr algn="ctr"/>
            <a:r>
              <a:rPr lang="tr-TR" b="1" dirty="0" smtClean="0"/>
              <a:t/>
            </a:r>
            <a:br>
              <a:rPr lang="tr-TR" b="1" dirty="0" smtClean="0"/>
            </a:br>
            <a:r>
              <a:rPr lang="tr-TR" b="1" dirty="0" smtClean="0"/>
              <a:t>YAVUZ MESLEKİ VE TEKNİK ANADOLU LİSESİ</a:t>
            </a:r>
            <a:r>
              <a:rPr lang="tr-TR" dirty="0" smtClean="0"/>
              <a:t/>
            </a:r>
            <a:br>
              <a:rPr lang="tr-TR" dirty="0" smtClean="0"/>
            </a:br>
            <a:endParaRPr lang="tr-TR"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3968992364"/>
              </p:ext>
            </p:extLst>
          </p:nvPr>
        </p:nvGraphicFramePr>
        <p:xfrm>
          <a:off x="395537" y="2261553"/>
          <a:ext cx="8291264" cy="1870515"/>
        </p:xfrm>
        <a:graphic>
          <a:graphicData uri="http://schemas.openxmlformats.org/drawingml/2006/table">
            <a:tbl>
              <a:tblPr firstRow="1" bandRow="1">
                <a:tableStyleId>{5940675A-B579-460E-94D1-54222C63F5DA}</a:tableStyleId>
              </a:tblPr>
              <a:tblGrid>
                <a:gridCol w="2819141"/>
                <a:gridCol w="5472123"/>
              </a:tblGrid>
              <a:tr h="0">
                <a:tc>
                  <a:txBody>
                    <a:bodyPr/>
                    <a:lstStyle/>
                    <a:p>
                      <a:pPr>
                        <a:lnSpc>
                          <a:spcPct val="115000"/>
                        </a:lnSpc>
                        <a:spcAft>
                          <a:spcPts val="1000"/>
                        </a:spcAft>
                      </a:pPr>
                      <a:r>
                        <a:rPr lang="tr-TR" sz="2400" b="1" dirty="0">
                          <a:solidFill>
                            <a:schemeClr val="tx1"/>
                          </a:solidFill>
                        </a:rPr>
                        <a:t>Adres</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kumimoji="0" lang="tr-TR" sz="1800" b="1" kern="1200" dirty="0" smtClean="0">
                          <a:solidFill>
                            <a:schemeClr val="tx1"/>
                          </a:solidFill>
                          <a:effectLst/>
                          <a:latin typeface="+mn-lt"/>
                          <a:ea typeface="+mn-ea"/>
                          <a:cs typeface="+mn-cs"/>
                        </a:rPr>
                        <a:t>Serdar </a:t>
                      </a:r>
                      <a:r>
                        <a:rPr kumimoji="0" lang="tr-TR" sz="1800" b="1" kern="1200" dirty="0" err="1" smtClean="0">
                          <a:solidFill>
                            <a:schemeClr val="tx1"/>
                          </a:solidFill>
                          <a:effectLst/>
                          <a:latin typeface="+mn-lt"/>
                          <a:ea typeface="+mn-ea"/>
                          <a:cs typeface="+mn-cs"/>
                        </a:rPr>
                        <a:t>Mh</a:t>
                      </a:r>
                      <a:r>
                        <a:rPr kumimoji="0" lang="tr-TR" sz="1800" b="1" kern="1200" dirty="0" smtClean="0">
                          <a:solidFill>
                            <a:schemeClr val="tx1"/>
                          </a:solidFill>
                          <a:effectLst/>
                          <a:latin typeface="+mn-lt"/>
                          <a:ea typeface="+mn-ea"/>
                          <a:cs typeface="+mn-cs"/>
                        </a:rPr>
                        <a:t>. </a:t>
                      </a:r>
                      <a:r>
                        <a:rPr kumimoji="0" lang="tr-TR" sz="1800" b="1" kern="1200" dirty="0" err="1" smtClean="0">
                          <a:solidFill>
                            <a:schemeClr val="tx1"/>
                          </a:solidFill>
                          <a:effectLst/>
                          <a:latin typeface="+mn-lt"/>
                          <a:ea typeface="+mn-ea"/>
                          <a:cs typeface="+mn-cs"/>
                        </a:rPr>
                        <a:t>İsmailayyıldız</a:t>
                      </a:r>
                      <a:r>
                        <a:rPr kumimoji="0" lang="tr-TR" sz="1800" b="1" kern="1200" dirty="0" smtClean="0">
                          <a:solidFill>
                            <a:schemeClr val="tx1"/>
                          </a:solidFill>
                          <a:effectLst/>
                          <a:latin typeface="+mn-lt"/>
                          <a:ea typeface="+mn-ea"/>
                          <a:cs typeface="+mn-cs"/>
                        </a:rPr>
                        <a:t> Hoca</a:t>
                      </a:r>
                      <a:r>
                        <a:rPr kumimoji="0" lang="tr-TR" sz="1800" b="1" kern="1200" baseline="0" dirty="0" smtClean="0">
                          <a:solidFill>
                            <a:schemeClr val="tx1"/>
                          </a:solidFill>
                          <a:effectLst/>
                          <a:latin typeface="+mn-lt"/>
                          <a:ea typeface="+mn-ea"/>
                          <a:cs typeface="+mn-cs"/>
                        </a:rPr>
                        <a:t> </a:t>
                      </a:r>
                      <a:r>
                        <a:rPr kumimoji="0" lang="tr-TR" sz="1800" b="1" kern="1200" baseline="0" dirty="0" err="1" smtClean="0">
                          <a:solidFill>
                            <a:schemeClr val="tx1"/>
                          </a:solidFill>
                          <a:effectLst/>
                          <a:latin typeface="+mn-lt"/>
                          <a:ea typeface="+mn-ea"/>
                          <a:cs typeface="+mn-cs"/>
                        </a:rPr>
                        <a:t>Sk</a:t>
                      </a:r>
                      <a:r>
                        <a:rPr kumimoji="0" lang="tr-TR" sz="1800" b="1" kern="1200" baseline="0" dirty="0" smtClean="0">
                          <a:solidFill>
                            <a:schemeClr val="tx1"/>
                          </a:solidFill>
                          <a:effectLst/>
                          <a:latin typeface="+mn-lt"/>
                          <a:ea typeface="+mn-ea"/>
                          <a:cs typeface="+mn-cs"/>
                        </a:rPr>
                        <a:t>. No:2/1</a:t>
                      </a:r>
                      <a:endParaRPr lang="tr-TR" sz="2400" b="1" dirty="0">
                        <a:solidFill>
                          <a:schemeClr val="tx1"/>
                        </a:solidFill>
                        <a:latin typeface="Calibri"/>
                        <a:ea typeface="Calibri"/>
                        <a:cs typeface="Times New Roman"/>
                      </a:endParaRPr>
                    </a:p>
                  </a:txBody>
                  <a:tcPr marL="9525" marR="9525" marT="9525" marB="9525"/>
                </a:tc>
              </a:tr>
              <a:tr h="551493">
                <a:tc>
                  <a:txBody>
                    <a:bodyPr/>
                    <a:lstStyle/>
                    <a:p>
                      <a:pPr>
                        <a:lnSpc>
                          <a:spcPct val="115000"/>
                        </a:lnSpc>
                        <a:spcAft>
                          <a:spcPts val="1000"/>
                        </a:spcAft>
                      </a:pPr>
                      <a:r>
                        <a:rPr lang="tr-TR" sz="2400" b="1" dirty="0">
                          <a:solidFill>
                            <a:schemeClr val="tx1"/>
                          </a:solidFill>
                        </a:rPr>
                        <a:t>Telefon</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000" b="1" dirty="0">
                          <a:solidFill>
                            <a:schemeClr val="tx1"/>
                          </a:solidFill>
                          <a:effectLst/>
                          <a:latin typeface="MyriadPro"/>
                          <a:ea typeface="Calibri"/>
                          <a:cs typeface="Times New Roman"/>
                        </a:rPr>
                        <a:t>2623217018</a:t>
                      </a:r>
                      <a:endParaRPr lang="tr-TR" sz="2000" b="1" dirty="0">
                        <a:solidFill>
                          <a:schemeClr val="tx1"/>
                        </a:solidFill>
                        <a:effectLst/>
                        <a:latin typeface="Calibri"/>
                        <a:ea typeface="Calibri"/>
                        <a:cs typeface="Times New Roman"/>
                      </a:endParaRPr>
                    </a:p>
                  </a:txBody>
                  <a:tcPr marL="9525" marR="9525" marT="9525" marB="9525"/>
                </a:tc>
              </a:tr>
              <a:tr h="370840">
                <a:tc>
                  <a:txBody>
                    <a:bodyPr/>
                    <a:lstStyle/>
                    <a:p>
                      <a:pPr>
                        <a:lnSpc>
                          <a:spcPct val="115000"/>
                        </a:lnSpc>
                        <a:spcAft>
                          <a:spcPts val="1000"/>
                        </a:spcAft>
                      </a:pPr>
                      <a:r>
                        <a:rPr lang="tr-TR" sz="2400" b="1" dirty="0">
                          <a:solidFill>
                            <a:schemeClr val="tx1"/>
                          </a:solidFill>
                        </a:rPr>
                        <a:t>Web Sitesi</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000" b="1" u="none" strike="noStrike" dirty="0">
                          <a:solidFill>
                            <a:schemeClr val="tx1"/>
                          </a:solidFill>
                          <a:effectLst/>
                          <a:latin typeface="MyriadPro"/>
                          <a:ea typeface="Calibri"/>
                          <a:cs typeface="Times New Roman"/>
                          <a:hlinkClick r:id="rId3"/>
                        </a:rPr>
                        <a:t>yavuzmtal.meb.k12.tr</a:t>
                      </a:r>
                      <a:endParaRPr lang="tr-TR" sz="2000" b="1" dirty="0">
                        <a:solidFill>
                          <a:schemeClr val="tx1"/>
                        </a:solidFill>
                        <a:effectLst/>
                        <a:latin typeface="Calibri"/>
                        <a:ea typeface="Calibri"/>
                        <a:cs typeface="Times New Roman"/>
                      </a:endParaRPr>
                    </a:p>
                  </a:txBody>
                  <a:tcPr marL="9525" marR="9525" marT="9525" marB="9525"/>
                </a:tc>
              </a:tr>
              <a:tr h="370840">
                <a:tc>
                  <a:txBody>
                    <a:bodyPr/>
                    <a:lstStyle/>
                    <a:p>
                      <a:pPr algn="l">
                        <a:lnSpc>
                          <a:spcPct val="115000"/>
                        </a:lnSpc>
                        <a:spcAft>
                          <a:spcPts val="0"/>
                        </a:spcAft>
                      </a:pPr>
                      <a:r>
                        <a:rPr lang="tr-TR" sz="2400" b="1" dirty="0" smtClean="0">
                          <a:solidFill>
                            <a:schemeClr val="tx1"/>
                          </a:solidFill>
                        </a:rPr>
                        <a:t>ÖĞRETİM ŞEKLİ</a:t>
                      </a:r>
                      <a:endParaRPr lang="tr-TR" sz="2400" b="1" dirty="0">
                        <a:solidFill>
                          <a:schemeClr val="tx1"/>
                        </a:solidFill>
                        <a:latin typeface="Calibri"/>
                        <a:ea typeface="Calibri"/>
                        <a:cs typeface="Times New Roman"/>
                      </a:endParaRPr>
                    </a:p>
                  </a:txBody>
                  <a:tcPr marL="9525" marR="9525" marT="9525" marB="9525"/>
                </a:tc>
                <a:tc>
                  <a:txBody>
                    <a:bodyPr/>
                    <a:lstStyle/>
                    <a:p>
                      <a:pPr algn="l">
                        <a:lnSpc>
                          <a:spcPct val="115000"/>
                        </a:lnSpc>
                        <a:spcAft>
                          <a:spcPts val="0"/>
                        </a:spcAft>
                      </a:pPr>
                      <a:r>
                        <a:rPr lang="tr-TR" sz="2400" b="1" dirty="0" smtClean="0">
                          <a:solidFill>
                            <a:schemeClr val="tx1"/>
                          </a:solidFill>
                        </a:rPr>
                        <a:t>KIZ</a:t>
                      </a:r>
                      <a:endParaRPr lang="tr-TR" sz="2400" b="1" dirty="0">
                        <a:solidFill>
                          <a:schemeClr val="tx1"/>
                        </a:solidFill>
                        <a:latin typeface="Calibri"/>
                        <a:ea typeface="Calibri"/>
                        <a:cs typeface="Times New Roman"/>
                      </a:endParaRPr>
                    </a:p>
                  </a:txBody>
                  <a:tcPr marL="9525" marR="9525" marT="9525" marB="9525"/>
                </a:tc>
              </a:tr>
            </a:tbl>
          </a:graphicData>
        </a:graphic>
      </p:graphicFrame>
    </p:spTree>
    <p:extLst>
      <p:ext uri="{BB962C8B-B14F-4D97-AF65-F5344CB8AC3E}">
        <p14:creationId xmlns:p14="http://schemas.microsoft.com/office/powerpoint/2010/main" val="3735557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a:xfrm>
            <a:off x="457200" y="267494"/>
            <a:ext cx="8229600" cy="1001266"/>
          </a:xfrm>
        </p:spPr>
        <p:txBody>
          <a:bodyPr>
            <a:normAutofit fontScale="90000"/>
          </a:bodyPr>
          <a:lstStyle/>
          <a:p>
            <a:pPr algn="ctr"/>
            <a:r>
              <a:rPr lang="tr-TR" sz="3200" b="1" dirty="0"/>
              <a:t>YAVUZ MESLEKİ VE TEKNİK ANADOLU LİSESİ</a:t>
            </a:r>
            <a:endParaRPr lang="tr-TR" sz="3200"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90099814"/>
              </p:ext>
            </p:extLst>
          </p:nvPr>
        </p:nvGraphicFramePr>
        <p:xfrm>
          <a:off x="395536" y="1124744"/>
          <a:ext cx="8229600" cy="5046682"/>
        </p:xfrm>
        <a:graphic>
          <a:graphicData uri="http://schemas.openxmlformats.org/drawingml/2006/table">
            <a:tbl>
              <a:tblPr firstRow="1" firstCol="1" bandRow="1">
                <a:tableStyleId>{5C22544A-7EE6-4342-B048-85BDC9FD1C3A}</a:tableStyleId>
              </a:tblPr>
              <a:tblGrid>
                <a:gridCol w="442392"/>
                <a:gridCol w="864096"/>
                <a:gridCol w="3518048"/>
                <a:gridCol w="3405064"/>
              </a:tblGrid>
              <a:tr h="215807">
                <a:tc>
                  <a:txBody>
                    <a:bodyPr/>
                    <a:lstStyle/>
                    <a:p>
                      <a:pPr algn="ctr">
                        <a:lnSpc>
                          <a:spcPct val="115000"/>
                        </a:lnSpc>
                        <a:spcAft>
                          <a:spcPts val="0"/>
                        </a:spcAft>
                      </a:pPr>
                      <a:r>
                        <a:rPr lang="tr-TR" sz="1400" dirty="0">
                          <a:effectLst/>
                        </a:rPr>
                        <a:t>#</a:t>
                      </a:r>
                      <a:endParaRPr lang="tr-TR" sz="1400" dirty="0">
                        <a:effectLst/>
                        <a:latin typeface="Calibri"/>
                        <a:ea typeface="Calibri"/>
                        <a:cs typeface="Times New Roman"/>
                      </a:endParaRPr>
                    </a:p>
                  </a:txBody>
                  <a:tcPr marL="8962" marR="8962" marT="8962" marB="8962"/>
                </a:tc>
                <a:tc>
                  <a:txBody>
                    <a:bodyPr/>
                    <a:lstStyle/>
                    <a:p>
                      <a:pPr algn="ctr">
                        <a:lnSpc>
                          <a:spcPct val="115000"/>
                        </a:lnSpc>
                        <a:spcAft>
                          <a:spcPts val="0"/>
                        </a:spcAft>
                      </a:pPr>
                      <a:r>
                        <a:rPr lang="tr-TR" sz="1400" dirty="0">
                          <a:effectLst/>
                        </a:rPr>
                        <a:t>Program Türü</a:t>
                      </a:r>
                      <a:endParaRPr lang="tr-TR" sz="1400" dirty="0">
                        <a:effectLst/>
                        <a:latin typeface="Calibri"/>
                        <a:ea typeface="Calibri"/>
                        <a:cs typeface="Times New Roman"/>
                      </a:endParaRPr>
                    </a:p>
                  </a:txBody>
                  <a:tcPr marL="8962" marR="8962" marT="8962" marB="8962"/>
                </a:tc>
                <a:tc>
                  <a:txBody>
                    <a:bodyPr/>
                    <a:lstStyle/>
                    <a:p>
                      <a:pPr algn="ctr">
                        <a:lnSpc>
                          <a:spcPct val="115000"/>
                        </a:lnSpc>
                        <a:spcAft>
                          <a:spcPts val="0"/>
                        </a:spcAft>
                      </a:pPr>
                      <a:r>
                        <a:rPr lang="tr-TR" sz="1400" dirty="0">
                          <a:effectLst/>
                        </a:rPr>
                        <a:t>Alan</a:t>
                      </a:r>
                      <a:endParaRPr lang="tr-TR" sz="1400" dirty="0">
                        <a:effectLst/>
                        <a:latin typeface="Calibri"/>
                        <a:ea typeface="Calibri"/>
                        <a:cs typeface="Times New Roman"/>
                      </a:endParaRPr>
                    </a:p>
                  </a:txBody>
                  <a:tcPr marL="8962" marR="8962" marT="8962" marB="8962"/>
                </a:tc>
                <a:tc>
                  <a:txBody>
                    <a:bodyPr/>
                    <a:lstStyle/>
                    <a:p>
                      <a:pPr algn="ctr">
                        <a:lnSpc>
                          <a:spcPct val="115000"/>
                        </a:lnSpc>
                        <a:spcAft>
                          <a:spcPts val="0"/>
                        </a:spcAft>
                      </a:pPr>
                      <a:r>
                        <a:rPr lang="tr-TR" sz="1400" dirty="0">
                          <a:effectLst/>
                        </a:rPr>
                        <a:t>Dal</a:t>
                      </a:r>
                      <a:endParaRPr lang="tr-TR" sz="1400" dirty="0">
                        <a:effectLst/>
                        <a:latin typeface="Calibri"/>
                        <a:ea typeface="Calibri"/>
                        <a:cs typeface="Times New Roman"/>
                      </a:endParaRPr>
                    </a:p>
                  </a:txBody>
                  <a:tcPr marL="8962" marR="8962" marT="8962" marB="8962"/>
                </a:tc>
              </a:tr>
              <a:tr h="182827">
                <a:tc>
                  <a:txBody>
                    <a:bodyPr/>
                    <a:lstStyle/>
                    <a:p>
                      <a:pPr>
                        <a:lnSpc>
                          <a:spcPct val="115000"/>
                        </a:lnSpc>
                        <a:spcAft>
                          <a:spcPts val="0"/>
                        </a:spcAft>
                      </a:pPr>
                      <a:r>
                        <a:rPr lang="tr-TR" sz="1400" dirty="0">
                          <a:effectLst/>
                        </a:rPr>
                        <a:t>1</a:t>
                      </a:r>
                      <a:endParaRPr lang="tr-TR" sz="14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AMP</a:t>
                      </a:r>
                      <a:endParaRPr lang="tr-TR" sz="16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BİLİŞİM TEKNOLOJİLERİ</a:t>
                      </a:r>
                      <a:endParaRPr lang="tr-TR" sz="16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Veri Tabanı Programcılığı</a:t>
                      </a:r>
                      <a:endParaRPr lang="tr-TR" sz="1600">
                        <a:effectLst/>
                        <a:latin typeface="Calibri"/>
                        <a:ea typeface="Calibri"/>
                        <a:cs typeface="Times New Roman"/>
                      </a:endParaRPr>
                    </a:p>
                  </a:txBody>
                  <a:tcPr marL="8962" marR="8962" marT="8962" marB="8962"/>
                </a:tc>
              </a:tr>
              <a:tr h="182827">
                <a:tc>
                  <a:txBody>
                    <a:bodyPr/>
                    <a:lstStyle/>
                    <a:p>
                      <a:pPr>
                        <a:lnSpc>
                          <a:spcPct val="115000"/>
                        </a:lnSpc>
                        <a:spcAft>
                          <a:spcPts val="0"/>
                        </a:spcAft>
                      </a:pPr>
                      <a:r>
                        <a:rPr lang="tr-TR" sz="1400">
                          <a:effectLst/>
                        </a:rPr>
                        <a:t>2</a:t>
                      </a:r>
                      <a:endParaRPr lang="tr-TR" sz="14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AMP</a:t>
                      </a:r>
                      <a:endParaRPr lang="tr-TR" sz="16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ÇOCUK GELİŞİMİ VE EĞİTİMİ</a:t>
                      </a:r>
                      <a:endParaRPr lang="tr-TR" sz="16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Özel Eğitim</a:t>
                      </a:r>
                      <a:endParaRPr lang="tr-TR" sz="1600">
                        <a:effectLst/>
                        <a:latin typeface="Calibri"/>
                        <a:ea typeface="Calibri"/>
                        <a:cs typeface="Times New Roman"/>
                      </a:endParaRPr>
                    </a:p>
                  </a:txBody>
                  <a:tcPr marL="8962" marR="8962" marT="8962" marB="8962"/>
                </a:tc>
              </a:tr>
              <a:tr h="182827">
                <a:tc>
                  <a:txBody>
                    <a:bodyPr/>
                    <a:lstStyle/>
                    <a:p>
                      <a:pPr>
                        <a:lnSpc>
                          <a:spcPct val="115000"/>
                        </a:lnSpc>
                        <a:spcAft>
                          <a:spcPts val="0"/>
                        </a:spcAft>
                      </a:pPr>
                      <a:r>
                        <a:rPr lang="tr-TR" sz="1400">
                          <a:effectLst/>
                        </a:rPr>
                        <a:t>3</a:t>
                      </a:r>
                      <a:endParaRPr lang="tr-TR" sz="14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MODA TASARIM TEKNOLOJİLERİ*</a:t>
                      </a:r>
                      <a:endParaRPr lang="tr-TR" sz="16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Kadın Terziliği</a:t>
                      </a:r>
                      <a:endParaRPr lang="tr-TR" sz="1600">
                        <a:effectLst/>
                        <a:latin typeface="Calibri"/>
                        <a:ea typeface="Calibri"/>
                        <a:cs typeface="Times New Roman"/>
                      </a:endParaRPr>
                    </a:p>
                  </a:txBody>
                  <a:tcPr marL="8962" marR="8962" marT="8962" marB="8962"/>
                </a:tc>
              </a:tr>
              <a:tr h="347729">
                <a:tc>
                  <a:txBody>
                    <a:bodyPr/>
                    <a:lstStyle/>
                    <a:p>
                      <a:pPr>
                        <a:lnSpc>
                          <a:spcPct val="115000"/>
                        </a:lnSpc>
                        <a:spcAft>
                          <a:spcPts val="0"/>
                        </a:spcAft>
                      </a:pPr>
                      <a:r>
                        <a:rPr lang="tr-TR" sz="1400">
                          <a:effectLst/>
                        </a:rPr>
                        <a:t>4</a:t>
                      </a:r>
                      <a:endParaRPr lang="tr-TR" sz="14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GÜZELLİK VE SAÇ BAKIM HİZMETLERİ</a:t>
                      </a:r>
                      <a:endParaRPr lang="tr-TR" sz="16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Cilt Bakımı</a:t>
                      </a:r>
                      <a:endParaRPr lang="tr-TR" sz="1600">
                        <a:effectLst/>
                        <a:latin typeface="Calibri"/>
                        <a:ea typeface="Calibri"/>
                        <a:cs typeface="Times New Roman"/>
                      </a:endParaRPr>
                    </a:p>
                  </a:txBody>
                  <a:tcPr marL="8962" marR="8962" marT="8962" marB="8962"/>
                </a:tc>
              </a:tr>
              <a:tr h="347729">
                <a:tc>
                  <a:txBody>
                    <a:bodyPr/>
                    <a:lstStyle/>
                    <a:p>
                      <a:pPr>
                        <a:lnSpc>
                          <a:spcPct val="115000"/>
                        </a:lnSpc>
                        <a:spcAft>
                          <a:spcPts val="0"/>
                        </a:spcAft>
                      </a:pPr>
                      <a:r>
                        <a:rPr lang="tr-TR" sz="1400">
                          <a:effectLst/>
                        </a:rPr>
                        <a:t>5</a:t>
                      </a:r>
                      <a:endParaRPr lang="tr-TR" sz="14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HALKLA İLİŞKİLER VE ORGANİZASYON HİZMETLERİ</a:t>
                      </a:r>
                      <a:endParaRPr lang="tr-TR" sz="16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Halkla İlişkiler</a:t>
                      </a:r>
                      <a:endParaRPr lang="tr-TR" sz="1600" dirty="0">
                        <a:effectLst/>
                        <a:latin typeface="Calibri"/>
                        <a:ea typeface="Calibri"/>
                        <a:cs typeface="Times New Roman"/>
                      </a:endParaRPr>
                    </a:p>
                  </a:txBody>
                  <a:tcPr marL="8962" marR="8962" marT="8962" marB="8962"/>
                </a:tc>
              </a:tr>
              <a:tr h="182827">
                <a:tc>
                  <a:txBody>
                    <a:bodyPr/>
                    <a:lstStyle/>
                    <a:p>
                      <a:pPr>
                        <a:lnSpc>
                          <a:spcPct val="115000"/>
                        </a:lnSpc>
                        <a:spcAft>
                          <a:spcPts val="0"/>
                        </a:spcAft>
                      </a:pPr>
                      <a:r>
                        <a:rPr lang="tr-TR" sz="1400">
                          <a:effectLst/>
                        </a:rPr>
                        <a:t>6</a:t>
                      </a:r>
                      <a:endParaRPr lang="tr-TR" sz="14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SANAT VE TASARIM</a:t>
                      </a:r>
                      <a:endParaRPr lang="tr-TR" sz="16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İç Mekân Dekorasyon</a:t>
                      </a:r>
                      <a:endParaRPr lang="tr-TR" sz="1600" dirty="0">
                        <a:effectLst/>
                        <a:latin typeface="Calibri"/>
                        <a:ea typeface="Calibri"/>
                        <a:cs typeface="Times New Roman"/>
                      </a:endParaRPr>
                    </a:p>
                  </a:txBody>
                  <a:tcPr marL="8962" marR="8962" marT="8962" marB="8962"/>
                </a:tc>
              </a:tr>
              <a:tr h="182827">
                <a:tc>
                  <a:txBody>
                    <a:bodyPr/>
                    <a:lstStyle/>
                    <a:p>
                      <a:pPr>
                        <a:lnSpc>
                          <a:spcPct val="115000"/>
                        </a:lnSpc>
                        <a:spcAft>
                          <a:spcPts val="0"/>
                        </a:spcAft>
                      </a:pPr>
                      <a:r>
                        <a:rPr lang="tr-TR" sz="1400">
                          <a:effectLst/>
                        </a:rPr>
                        <a:t>7</a:t>
                      </a:r>
                      <a:endParaRPr lang="tr-TR" sz="14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YİYECEK İÇECEK HİZMETLERİ</a:t>
                      </a:r>
                      <a:endParaRPr lang="tr-TR" sz="16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Servis</a:t>
                      </a:r>
                      <a:endParaRPr lang="tr-TR" sz="1600" dirty="0">
                        <a:effectLst/>
                        <a:latin typeface="Calibri"/>
                        <a:ea typeface="Calibri"/>
                        <a:cs typeface="Times New Roman"/>
                      </a:endParaRPr>
                    </a:p>
                  </a:txBody>
                  <a:tcPr marL="8962" marR="8962" marT="8962" marB="8962"/>
                </a:tc>
              </a:tr>
              <a:tr h="182827">
                <a:tc>
                  <a:txBody>
                    <a:bodyPr/>
                    <a:lstStyle/>
                    <a:p>
                      <a:pPr>
                        <a:lnSpc>
                          <a:spcPct val="115000"/>
                        </a:lnSpc>
                        <a:spcAft>
                          <a:spcPts val="0"/>
                        </a:spcAft>
                      </a:pPr>
                      <a:r>
                        <a:rPr lang="tr-TR" sz="1400">
                          <a:effectLst/>
                        </a:rPr>
                        <a:t>8</a:t>
                      </a:r>
                      <a:endParaRPr lang="tr-TR" sz="14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BİLİŞİM TEKNOLOJİLERİ</a:t>
                      </a:r>
                      <a:endParaRPr lang="tr-TR" sz="16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Ağ İşletmenliği</a:t>
                      </a:r>
                      <a:endParaRPr lang="tr-TR" sz="1600" dirty="0">
                        <a:effectLst/>
                        <a:latin typeface="Calibri"/>
                        <a:ea typeface="Calibri"/>
                        <a:cs typeface="Times New Roman"/>
                      </a:endParaRPr>
                    </a:p>
                  </a:txBody>
                  <a:tcPr marL="8962" marR="8962" marT="8962" marB="8962"/>
                </a:tc>
              </a:tr>
              <a:tr h="182827">
                <a:tc>
                  <a:txBody>
                    <a:bodyPr/>
                    <a:lstStyle/>
                    <a:p>
                      <a:pPr>
                        <a:lnSpc>
                          <a:spcPct val="115000"/>
                        </a:lnSpc>
                        <a:spcAft>
                          <a:spcPts val="0"/>
                        </a:spcAft>
                      </a:pPr>
                      <a:r>
                        <a:rPr lang="tr-TR" sz="1400">
                          <a:effectLst/>
                        </a:rPr>
                        <a:t>9</a:t>
                      </a:r>
                      <a:endParaRPr lang="tr-TR" sz="14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BİLİŞİM TEKNOLOJİLERİ</a:t>
                      </a:r>
                      <a:endParaRPr lang="tr-TR" sz="16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Web Programcılığı</a:t>
                      </a:r>
                      <a:endParaRPr lang="tr-TR" sz="1600" dirty="0">
                        <a:effectLst/>
                        <a:latin typeface="Calibri"/>
                        <a:ea typeface="Calibri"/>
                        <a:cs typeface="Times New Roman"/>
                      </a:endParaRPr>
                    </a:p>
                  </a:txBody>
                  <a:tcPr marL="8962" marR="8962" marT="8962" marB="8962"/>
                </a:tc>
              </a:tr>
              <a:tr h="182827">
                <a:tc>
                  <a:txBody>
                    <a:bodyPr/>
                    <a:lstStyle/>
                    <a:p>
                      <a:pPr>
                        <a:lnSpc>
                          <a:spcPct val="115000"/>
                        </a:lnSpc>
                        <a:spcAft>
                          <a:spcPts val="0"/>
                        </a:spcAft>
                      </a:pPr>
                      <a:r>
                        <a:rPr lang="tr-TR" sz="1400">
                          <a:effectLst/>
                        </a:rPr>
                        <a:t>10</a:t>
                      </a:r>
                      <a:endParaRPr lang="tr-TR" sz="14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MODA TASARIM TEKNOLOJİLERİ*</a:t>
                      </a:r>
                      <a:endParaRPr lang="tr-TR" sz="16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Çocuk Giyim Modelistliği</a:t>
                      </a:r>
                      <a:endParaRPr lang="tr-TR" sz="1600" dirty="0">
                        <a:effectLst/>
                        <a:latin typeface="Calibri"/>
                        <a:ea typeface="Calibri"/>
                        <a:cs typeface="Times New Roman"/>
                      </a:endParaRPr>
                    </a:p>
                  </a:txBody>
                  <a:tcPr marL="8962" marR="8962" marT="8962" marB="8962"/>
                </a:tc>
              </a:tr>
              <a:tr h="182827">
                <a:tc>
                  <a:txBody>
                    <a:bodyPr/>
                    <a:lstStyle/>
                    <a:p>
                      <a:pPr>
                        <a:lnSpc>
                          <a:spcPct val="115000"/>
                        </a:lnSpc>
                        <a:spcAft>
                          <a:spcPts val="0"/>
                        </a:spcAft>
                      </a:pPr>
                      <a:r>
                        <a:rPr lang="tr-TR" sz="1400">
                          <a:effectLst/>
                        </a:rPr>
                        <a:t>11</a:t>
                      </a:r>
                      <a:endParaRPr lang="tr-TR" sz="14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GRAFİK VE FOTOĞRAF</a:t>
                      </a:r>
                      <a:endParaRPr lang="tr-TR" sz="16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Fotoğraf</a:t>
                      </a:r>
                      <a:endParaRPr lang="tr-TR" sz="1600" dirty="0">
                        <a:effectLst/>
                        <a:latin typeface="Calibri"/>
                        <a:ea typeface="Calibri"/>
                        <a:cs typeface="Times New Roman"/>
                      </a:endParaRPr>
                    </a:p>
                  </a:txBody>
                  <a:tcPr marL="8962" marR="8962" marT="8962" marB="8962"/>
                </a:tc>
              </a:tr>
              <a:tr h="347729">
                <a:tc>
                  <a:txBody>
                    <a:bodyPr/>
                    <a:lstStyle/>
                    <a:p>
                      <a:pPr>
                        <a:lnSpc>
                          <a:spcPct val="115000"/>
                        </a:lnSpc>
                        <a:spcAft>
                          <a:spcPts val="0"/>
                        </a:spcAft>
                      </a:pPr>
                      <a:r>
                        <a:rPr lang="tr-TR" sz="1400">
                          <a:effectLst/>
                        </a:rPr>
                        <a:t>12</a:t>
                      </a:r>
                      <a:endParaRPr lang="tr-TR" sz="14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GÜZELLİK VE SAÇ BAKIM HİZMETLERİ</a:t>
                      </a:r>
                      <a:endParaRPr lang="tr-TR" sz="16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Saç Bakımı</a:t>
                      </a:r>
                      <a:endParaRPr lang="tr-TR" sz="1600" dirty="0">
                        <a:effectLst/>
                        <a:latin typeface="Calibri"/>
                        <a:ea typeface="Calibri"/>
                        <a:cs typeface="Times New Roman"/>
                      </a:endParaRPr>
                    </a:p>
                  </a:txBody>
                  <a:tcPr marL="8962" marR="8962" marT="8962" marB="8962"/>
                </a:tc>
              </a:tr>
              <a:tr h="347729">
                <a:tc>
                  <a:txBody>
                    <a:bodyPr/>
                    <a:lstStyle/>
                    <a:p>
                      <a:pPr>
                        <a:lnSpc>
                          <a:spcPct val="115000"/>
                        </a:lnSpc>
                        <a:spcAft>
                          <a:spcPts val="0"/>
                        </a:spcAft>
                      </a:pPr>
                      <a:r>
                        <a:rPr lang="tr-TR" sz="1400">
                          <a:effectLst/>
                        </a:rPr>
                        <a:t>13</a:t>
                      </a:r>
                      <a:endParaRPr lang="tr-TR" sz="14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HALKLA İLİŞKİLER VE ORGANİZASYON HİZMETLERİ</a:t>
                      </a:r>
                      <a:endParaRPr lang="tr-TR" sz="16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Müşteri Temsilciliği</a:t>
                      </a:r>
                      <a:endParaRPr lang="tr-TR" sz="1600" dirty="0">
                        <a:effectLst/>
                        <a:latin typeface="Calibri"/>
                        <a:ea typeface="Calibri"/>
                        <a:cs typeface="Times New Roman"/>
                      </a:endParaRPr>
                    </a:p>
                  </a:txBody>
                  <a:tcPr marL="8962" marR="8962" marT="8962" marB="8962"/>
                </a:tc>
              </a:tr>
            </a:tbl>
          </a:graphicData>
        </a:graphic>
      </p:graphicFrame>
    </p:spTree>
    <p:extLst>
      <p:ext uri="{BB962C8B-B14F-4D97-AF65-F5344CB8AC3E}">
        <p14:creationId xmlns:p14="http://schemas.microsoft.com/office/powerpoint/2010/main" val="2406231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332656"/>
            <a:ext cx="8229600" cy="432048"/>
          </a:xfrm>
        </p:spPr>
        <p:txBody>
          <a:bodyPr>
            <a:noAutofit/>
          </a:bodyPr>
          <a:lstStyle/>
          <a:p>
            <a:pPr algn="ctr"/>
            <a:r>
              <a:rPr lang="tr-TR" sz="2800" b="1" dirty="0"/>
              <a:t>YAVUZ MESLEKİ VE TEKNİK ANADOLU LİSESİ</a:t>
            </a:r>
            <a:endParaRPr lang="tr-TR" sz="28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559960507"/>
              </p:ext>
            </p:extLst>
          </p:nvPr>
        </p:nvGraphicFramePr>
        <p:xfrm>
          <a:off x="611560" y="1206266"/>
          <a:ext cx="8229600" cy="4911260"/>
        </p:xfrm>
        <a:graphic>
          <a:graphicData uri="http://schemas.openxmlformats.org/drawingml/2006/table">
            <a:tbl>
              <a:tblPr firstRow="1" firstCol="1" bandRow="1">
                <a:tableStyleId>{5C22544A-7EE6-4342-B048-85BDC9FD1C3A}</a:tableStyleId>
              </a:tblPr>
              <a:tblGrid>
                <a:gridCol w="298376"/>
                <a:gridCol w="1069776"/>
                <a:gridCol w="3024336"/>
                <a:gridCol w="3837112"/>
              </a:tblGrid>
              <a:tr h="215807">
                <a:tc>
                  <a:txBody>
                    <a:bodyPr/>
                    <a:lstStyle/>
                    <a:p>
                      <a:pPr algn="ctr">
                        <a:lnSpc>
                          <a:spcPct val="115000"/>
                        </a:lnSpc>
                        <a:spcAft>
                          <a:spcPts val="0"/>
                        </a:spcAft>
                      </a:pPr>
                      <a:r>
                        <a:rPr lang="tr-TR" sz="1800" dirty="0">
                          <a:effectLst/>
                        </a:rPr>
                        <a:t>#</a:t>
                      </a:r>
                      <a:endParaRPr lang="tr-TR" sz="1800" dirty="0">
                        <a:effectLst/>
                        <a:latin typeface="Calibri"/>
                        <a:ea typeface="Calibri"/>
                        <a:cs typeface="Times New Roman"/>
                      </a:endParaRPr>
                    </a:p>
                  </a:txBody>
                  <a:tcPr marL="8962" marR="8962" marT="8962" marB="8962"/>
                </a:tc>
                <a:tc>
                  <a:txBody>
                    <a:bodyPr/>
                    <a:lstStyle/>
                    <a:p>
                      <a:pPr algn="ctr">
                        <a:lnSpc>
                          <a:spcPct val="115000"/>
                        </a:lnSpc>
                        <a:spcAft>
                          <a:spcPts val="0"/>
                        </a:spcAft>
                      </a:pPr>
                      <a:r>
                        <a:rPr lang="tr-TR" sz="1800" dirty="0">
                          <a:effectLst/>
                        </a:rPr>
                        <a:t>Program Türü</a:t>
                      </a:r>
                      <a:endParaRPr lang="tr-TR" sz="1800" dirty="0">
                        <a:effectLst/>
                        <a:latin typeface="Calibri"/>
                        <a:ea typeface="Calibri"/>
                        <a:cs typeface="Times New Roman"/>
                      </a:endParaRPr>
                    </a:p>
                  </a:txBody>
                  <a:tcPr marL="8962" marR="8962" marT="8962" marB="8962"/>
                </a:tc>
                <a:tc>
                  <a:txBody>
                    <a:bodyPr/>
                    <a:lstStyle/>
                    <a:p>
                      <a:pPr algn="ctr">
                        <a:lnSpc>
                          <a:spcPct val="115000"/>
                        </a:lnSpc>
                        <a:spcAft>
                          <a:spcPts val="0"/>
                        </a:spcAft>
                      </a:pPr>
                      <a:r>
                        <a:rPr lang="tr-TR" sz="1800" dirty="0">
                          <a:effectLst/>
                        </a:rPr>
                        <a:t>Alan</a:t>
                      </a:r>
                      <a:endParaRPr lang="tr-TR" sz="1800" dirty="0">
                        <a:effectLst/>
                        <a:latin typeface="Calibri"/>
                        <a:ea typeface="Calibri"/>
                        <a:cs typeface="Times New Roman"/>
                      </a:endParaRPr>
                    </a:p>
                  </a:txBody>
                  <a:tcPr marL="8962" marR="8962" marT="8962" marB="8962"/>
                </a:tc>
                <a:tc>
                  <a:txBody>
                    <a:bodyPr/>
                    <a:lstStyle/>
                    <a:p>
                      <a:pPr algn="ctr">
                        <a:lnSpc>
                          <a:spcPct val="115000"/>
                        </a:lnSpc>
                        <a:spcAft>
                          <a:spcPts val="0"/>
                        </a:spcAft>
                      </a:pPr>
                      <a:r>
                        <a:rPr lang="tr-TR" sz="1800">
                          <a:effectLst/>
                        </a:rPr>
                        <a:t>Dal</a:t>
                      </a:r>
                      <a:endParaRPr lang="tr-TR" sz="1800">
                        <a:effectLst/>
                        <a:latin typeface="Calibri"/>
                        <a:ea typeface="Calibri"/>
                        <a:cs typeface="Times New Roman"/>
                      </a:endParaRPr>
                    </a:p>
                  </a:txBody>
                  <a:tcPr marL="8962" marR="8962" marT="8962" marB="8962"/>
                </a:tc>
              </a:tr>
              <a:tr h="182827">
                <a:tc>
                  <a:txBody>
                    <a:bodyPr/>
                    <a:lstStyle/>
                    <a:p>
                      <a:pPr>
                        <a:lnSpc>
                          <a:spcPct val="115000"/>
                        </a:lnSpc>
                        <a:spcAft>
                          <a:spcPts val="0"/>
                        </a:spcAft>
                      </a:pPr>
                      <a:r>
                        <a:rPr lang="tr-TR" sz="1800">
                          <a:effectLst/>
                        </a:rPr>
                        <a:t>14</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dirty="0">
                          <a:effectLst/>
                        </a:rPr>
                        <a:t>YİYECEK İÇECEK HİZMETLERİ</a:t>
                      </a:r>
                      <a:endParaRPr lang="tr-TR" sz="18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Mutfak</a:t>
                      </a:r>
                      <a:endParaRPr lang="tr-TR" sz="1800">
                        <a:effectLst/>
                        <a:latin typeface="Calibri"/>
                        <a:ea typeface="Calibri"/>
                        <a:cs typeface="Times New Roman"/>
                      </a:endParaRPr>
                    </a:p>
                  </a:txBody>
                  <a:tcPr marL="8962" marR="8962" marT="8962" marB="8962"/>
                </a:tc>
              </a:tr>
              <a:tr h="182827">
                <a:tc>
                  <a:txBody>
                    <a:bodyPr/>
                    <a:lstStyle/>
                    <a:p>
                      <a:pPr>
                        <a:lnSpc>
                          <a:spcPct val="115000"/>
                        </a:lnSpc>
                        <a:spcAft>
                          <a:spcPts val="0"/>
                        </a:spcAft>
                      </a:pPr>
                      <a:r>
                        <a:rPr lang="tr-TR" sz="1800">
                          <a:effectLst/>
                        </a:rPr>
                        <a:t>15</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dirty="0">
                          <a:effectLst/>
                        </a:rPr>
                        <a:t>BİLİŞİM TEKNOLOJİLERİ</a:t>
                      </a:r>
                      <a:endParaRPr lang="tr-TR" sz="18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Bilgisayar Teknik Servisi</a:t>
                      </a:r>
                      <a:endParaRPr lang="tr-TR" sz="1800">
                        <a:effectLst/>
                        <a:latin typeface="Calibri"/>
                        <a:ea typeface="Calibri"/>
                        <a:cs typeface="Times New Roman"/>
                      </a:endParaRPr>
                    </a:p>
                  </a:txBody>
                  <a:tcPr marL="8962" marR="8962" marT="8962" marB="8962"/>
                </a:tc>
              </a:tr>
              <a:tr h="182827">
                <a:tc>
                  <a:txBody>
                    <a:bodyPr/>
                    <a:lstStyle/>
                    <a:p>
                      <a:pPr>
                        <a:lnSpc>
                          <a:spcPct val="115000"/>
                        </a:lnSpc>
                        <a:spcAft>
                          <a:spcPts val="0"/>
                        </a:spcAft>
                      </a:pPr>
                      <a:r>
                        <a:rPr lang="tr-TR" sz="1800">
                          <a:effectLst/>
                        </a:rPr>
                        <a:t>16</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dirty="0">
                          <a:effectLst/>
                        </a:rPr>
                        <a:t>ÇOCUK GELİŞİMİ VE EĞİTİMİ</a:t>
                      </a:r>
                      <a:endParaRPr lang="tr-TR" sz="18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Erken Çocukluk Eğitimi</a:t>
                      </a:r>
                      <a:endParaRPr lang="tr-TR" sz="1800">
                        <a:effectLst/>
                        <a:latin typeface="Calibri"/>
                        <a:ea typeface="Calibri"/>
                        <a:cs typeface="Times New Roman"/>
                      </a:endParaRPr>
                    </a:p>
                  </a:txBody>
                  <a:tcPr marL="8962" marR="8962" marT="8962" marB="8962"/>
                </a:tc>
              </a:tr>
              <a:tr h="182827">
                <a:tc>
                  <a:txBody>
                    <a:bodyPr/>
                    <a:lstStyle/>
                    <a:p>
                      <a:pPr>
                        <a:lnSpc>
                          <a:spcPct val="115000"/>
                        </a:lnSpc>
                        <a:spcAft>
                          <a:spcPts val="0"/>
                        </a:spcAft>
                      </a:pPr>
                      <a:r>
                        <a:rPr lang="tr-TR" sz="1800">
                          <a:effectLst/>
                        </a:rPr>
                        <a:t>17</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dirty="0">
                          <a:effectLst/>
                        </a:rPr>
                        <a:t>MODA TASARIM TEKNOLOJİLERİ*</a:t>
                      </a:r>
                      <a:endParaRPr lang="tr-TR" sz="18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Kadın Giyim Modelistliği</a:t>
                      </a:r>
                      <a:endParaRPr lang="tr-TR" sz="1800">
                        <a:effectLst/>
                        <a:latin typeface="Calibri"/>
                        <a:ea typeface="Calibri"/>
                        <a:cs typeface="Times New Roman"/>
                      </a:endParaRPr>
                    </a:p>
                  </a:txBody>
                  <a:tcPr marL="8962" marR="8962" marT="8962" marB="8962"/>
                </a:tc>
              </a:tr>
              <a:tr h="182827">
                <a:tc>
                  <a:txBody>
                    <a:bodyPr/>
                    <a:lstStyle/>
                    <a:p>
                      <a:pPr>
                        <a:lnSpc>
                          <a:spcPct val="115000"/>
                        </a:lnSpc>
                        <a:spcAft>
                          <a:spcPts val="0"/>
                        </a:spcAft>
                      </a:pPr>
                      <a:r>
                        <a:rPr lang="tr-TR" sz="1800">
                          <a:effectLst/>
                        </a:rPr>
                        <a:t>18</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dirty="0">
                          <a:effectLst/>
                        </a:rPr>
                        <a:t>GRAFİK VE FOTOĞRAF</a:t>
                      </a:r>
                      <a:endParaRPr lang="tr-TR" sz="18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Grafik</a:t>
                      </a:r>
                      <a:endParaRPr lang="tr-TR" sz="1800">
                        <a:effectLst/>
                        <a:latin typeface="Calibri"/>
                        <a:ea typeface="Calibri"/>
                        <a:cs typeface="Times New Roman"/>
                      </a:endParaRPr>
                    </a:p>
                  </a:txBody>
                  <a:tcPr marL="8962" marR="8962" marT="8962" marB="8962"/>
                </a:tc>
              </a:tr>
              <a:tr h="347729">
                <a:tc>
                  <a:txBody>
                    <a:bodyPr/>
                    <a:lstStyle/>
                    <a:p>
                      <a:pPr>
                        <a:lnSpc>
                          <a:spcPct val="115000"/>
                        </a:lnSpc>
                        <a:spcAft>
                          <a:spcPts val="0"/>
                        </a:spcAft>
                      </a:pPr>
                      <a:r>
                        <a:rPr lang="tr-TR" sz="1800">
                          <a:effectLst/>
                        </a:rPr>
                        <a:t>19</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dirty="0">
                          <a:effectLst/>
                        </a:rPr>
                        <a:t>HALKLA İLİŞKİLER VE ORGANİZASYON HİZMETLERİ</a:t>
                      </a:r>
                      <a:endParaRPr lang="tr-TR" sz="18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dirty="0">
                          <a:effectLst/>
                        </a:rPr>
                        <a:t>Fuar Organizasyon Sorumlusu</a:t>
                      </a:r>
                      <a:endParaRPr lang="tr-TR" sz="1800" dirty="0">
                        <a:effectLst/>
                        <a:latin typeface="Calibri"/>
                        <a:ea typeface="Calibri"/>
                        <a:cs typeface="Times New Roman"/>
                      </a:endParaRPr>
                    </a:p>
                  </a:txBody>
                  <a:tcPr marL="8962" marR="8962" marT="8962" marB="8962"/>
                </a:tc>
              </a:tr>
              <a:tr h="182827">
                <a:tc>
                  <a:txBody>
                    <a:bodyPr/>
                    <a:lstStyle/>
                    <a:p>
                      <a:pPr>
                        <a:lnSpc>
                          <a:spcPct val="115000"/>
                        </a:lnSpc>
                        <a:spcAft>
                          <a:spcPts val="0"/>
                        </a:spcAft>
                      </a:pPr>
                      <a:r>
                        <a:rPr lang="tr-TR" sz="1800">
                          <a:effectLst/>
                        </a:rPr>
                        <a:t>20</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SANAT VE TASARIM</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dirty="0">
                          <a:effectLst/>
                        </a:rPr>
                        <a:t>Dekoratif Sanatlar</a:t>
                      </a:r>
                      <a:endParaRPr lang="tr-TR" sz="1800" dirty="0">
                        <a:effectLst/>
                        <a:latin typeface="Calibri"/>
                        <a:ea typeface="Calibri"/>
                        <a:cs typeface="Times New Roman"/>
                      </a:endParaRPr>
                    </a:p>
                  </a:txBody>
                  <a:tcPr marL="8962" marR="8962" marT="8962" marB="8962"/>
                </a:tc>
              </a:tr>
              <a:tr h="182827">
                <a:tc>
                  <a:txBody>
                    <a:bodyPr/>
                    <a:lstStyle/>
                    <a:p>
                      <a:pPr>
                        <a:lnSpc>
                          <a:spcPct val="115000"/>
                        </a:lnSpc>
                        <a:spcAft>
                          <a:spcPts val="0"/>
                        </a:spcAft>
                      </a:pPr>
                      <a:r>
                        <a:rPr lang="tr-TR" sz="1800">
                          <a:effectLst/>
                        </a:rPr>
                        <a:t>21</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YİYECEK İÇECEK HİZMETLERİ</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dirty="0">
                          <a:effectLst/>
                        </a:rPr>
                        <a:t>Pastacılık</a:t>
                      </a:r>
                      <a:endParaRPr lang="tr-TR" sz="1800" dirty="0">
                        <a:effectLst/>
                        <a:latin typeface="Calibri"/>
                        <a:ea typeface="Calibri"/>
                        <a:cs typeface="Times New Roman"/>
                      </a:endParaRPr>
                    </a:p>
                  </a:txBody>
                  <a:tcPr marL="8962" marR="8962" marT="8962" marB="8962"/>
                </a:tc>
              </a:tr>
              <a:tr h="182827">
                <a:tc>
                  <a:txBody>
                    <a:bodyPr/>
                    <a:lstStyle/>
                    <a:p>
                      <a:pPr>
                        <a:lnSpc>
                          <a:spcPct val="115000"/>
                        </a:lnSpc>
                        <a:spcAft>
                          <a:spcPts val="0"/>
                        </a:spcAft>
                      </a:pPr>
                      <a:r>
                        <a:rPr lang="tr-TR" sz="1800">
                          <a:effectLst/>
                        </a:rPr>
                        <a:t>22</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ATP</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SANAT VE TASARIM</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dirty="0">
                          <a:effectLst/>
                        </a:rPr>
                        <a:t>İç Mekân Dekorasyon</a:t>
                      </a:r>
                      <a:endParaRPr lang="tr-TR" sz="1800" dirty="0">
                        <a:effectLst/>
                        <a:latin typeface="Calibri"/>
                        <a:ea typeface="Calibri"/>
                        <a:cs typeface="Times New Roman"/>
                      </a:endParaRPr>
                    </a:p>
                  </a:txBody>
                  <a:tcPr marL="8962" marR="8962" marT="8962" marB="8962"/>
                </a:tc>
              </a:tr>
            </a:tbl>
          </a:graphicData>
        </a:graphic>
      </p:graphicFrame>
    </p:spTree>
    <p:extLst>
      <p:ext uri="{BB962C8B-B14F-4D97-AF65-F5344CB8AC3E}">
        <p14:creationId xmlns:p14="http://schemas.microsoft.com/office/powerpoint/2010/main" val="2458507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80728"/>
            <a:ext cx="8229600" cy="685798"/>
          </a:xfrm>
        </p:spPr>
        <p:txBody>
          <a:bodyPr>
            <a:normAutofit fontScale="90000"/>
          </a:bodyPr>
          <a:lstStyle/>
          <a:p>
            <a:pPr algn="ctr"/>
            <a:r>
              <a:rPr lang="tr-TR" b="1" dirty="0" smtClean="0"/>
              <a:t>ZÜBEYDE HANIM MESLEKİ VE TEKNİK ANADOLU LİSESİ</a:t>
            </a:r>
            <a:r>
              <a:rPr lang="tr-TR" dirty="0" smtClean="0"/>
              <a:t/>
            </a:r>
            <a:br>
              <a:rPr lang="tr-TR" dirty="0" smtClean="0"/>
            </a:br>
            <a:endParaRPr lang="tr-TR"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3315020955"/>
              </p:ext>
            </p:extLst>
          </p:nvPr>
        </p:nvGraphicFramePr>
        <p:xfrm>
          <a:off x="457200" y="2261553"/>
          <a:ext cx="8229600" cy="2080827"/>
        </p:xfrm>
        <a:graphic>
          <a:graphicData uri="http://schemas.openxmlformats.org/drawingml/2006/table">
            <a:tbl>
              <a:tblPr firstRow="1" bandRow="1">
                <a:tableStyleId>{5940675A-B579-460E-94D1-54222C63F5DA}</a:tableStyleId>
              </a:tblPr>
              <a:tblGrid>
                <a:gridCol w="2602632"/>
                <a:gridCol w="5626968"/>
              </a:tblGrid>
              <a:tr h="0">
                <a:tc>
                  <a:txBody>
                    <a:bodyPr/>
                    <a:lstStyle/>
                    <a:p>
                      <a:pPr>
                        <a:lnSpc>
                          <a:spcPct val="115000"/>
                        </a:lnSpc>
                        <a:spcAft>
                          <a:spcPts val="1000"/>
                        </a:spcAft>
                      </a:pPr>
                      <a:r>
                        <a:rPr lang="tr-TR" sz="2400" b="1" dirty="0">
                          <a:solidFill>
                            <a:schemeClr val="tx1"/>
                          </a:solidFill>
                        </a:rPr>
                        <a:t>Adres</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kumimoji="0" lang="tr-TR" sz="1800" b="1" kern="1200" dirty="0" smtClean="0">
                          <a:solidFill>
                            <a:schemeClr val="tx1"/>
                          </a:solidFill>
                          <a:effectLst/>
                          <a:latin typeface="+mn-lt"/>
                          <a:ea typeface="+mn-ea"/>
                          <a:cs typeface="+mn-cs"/>
                        </a:rPr>
                        <a:t>YAHYAKAPTAN MAH. NECİP FAZIL CADDE NO:11 PK:41040 İZMİT/KOCAELİ</a:t>
                      </a:r>
                      <a:endParaRPr lang="tr-TR" sz="2400" b="1" dirty="0">
                        <a:solidFill>
                          <a:schemeClr val="tx1"/>
                        </a:solidFill>
                        <a:latin typeface="Calibri"/>
                        <a:ea typeface="Calibri"/>
                        <a:cs typeface="Times New Roman"/>
                      </a:endParaRPr>
                    </a:p>
                  </a:txBody>
                  <a:tcPr marL="9525" marR="9525" marT="9525" marB="9525"/>
                </a:tc>
              </a:tr>
              <a:tr h="551493">
                <a:tc>
                  <a:txBody>
                    <a:bodyPr/>
                    <a:lstStyle/>
                    <a:p>
                      <a:pPr>
                        <a:lnSpc>
                          <a:spcPct val="115000"/>
                        </a:lnSpc>
                        <a:spcAft>
                          <a:spcPts val="1000"/>
                        </a:spcAft>
                      </a:pPr>
                      <a:r>
                        <a:rPr lang="tr-TR" sz="2400" b="1" dirty="0">
                          <a:solidFill>
                            <a:schemeClr val="tx1"/>
                          </a:solidFill>
                        </a:rPr>
                        <a:t>Telefon</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400" b="1" dirty="0">
                          <a:solidFill>
                            <a:schemeClr val="tx1"/>
                          </a:solidFill>
                          <a:effectLst/>
                          <a:latin typeface="MyriadPro"/>
                          <a:ea typeface="Calibri"/>
                          <a:cs typeface="Times New Roman"/>
                        </a:rPr>
                        <a:t>2623116702</a:t>
                      </a:r>
                      <a:endParaRPr lang="tr-TR" sz="2400" b="1" dirty="0">
                        <a:solidFill>
                          <a:schemeClr val="tx1"/>
                        </a:solidFill>
                        <a:effectLst/>
                        <a:latin typeface="Calibri"/>
                        <a:ea typeface="Calibri"/>
                        <a:cs typeface="Times New Roman"/>
                      </a:endParaRPr>
                    </a:p>
                  </a:txBody>
                  <a:tcPr marL="9525" marR="9525" marT="9525" marB="9525"/>
                </a:tc>
              </a:tr>
              <a:tr h="370840">
                <a:tc>
                  <a:txBody>
                    <a:bodyPr/>
                    <a:lstStyle/>
                    <a:p>
                      <a:pPr>
                        <a:lnSpc>
                          <a:spcPct val="115000"/>
                        </a:lnSpc>
                        <a:spcAft>
                          <a:spcPts val="1000"/>
                        </a:spcAft>
                      </a:pPr>
                      <a:r>
                        <a:rPr lang="tr-TR" sz="2400" b="1" dirty="0">
                          <a:solidFill>
                            <a:schemeClr val="tx1"/>
                          </a:solidFill>
                        </a:rPr>
                        <a:t>Web Sitesi</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400" b="1" u="none" strike="noStrike" dirty="0">
                          <a:solidFill>
                            <a:srgbClr val="007BFF"/>
                          </a:solidFill>
                          <a:effectLst/>
                          <a:latin typeface="MyriadPro"/>
                          <a:ea typeface="Calibri"/>
                          <a:cs typeface="Times New Roman"/>
                          <a:hlinkClick r:id="rId3"/>
                        </a:rPr>
                        <a:t>http://zubeydehanimmtal.k12.tr</a:t>
                      </a:r>
                      <a:endParaRPr lang="tr-TR" sz="2400" b="1" dirty="0">
                        <a:effectLst/>
                        <a:latin typeface="Calibri"/>
                        <a:ea typeface="Calibri"/>
                        <a:cs typeface="Times New Roman"/>
                      </a:endParaRPr>
                    </a:p>
                  </a:txBody>
                  <a:tcPr marL="9525" marR="9525" marT="9525" marB="9525"/>
                </a:tc>
              </a:tr>
              <a:tr h="370840">
                <a:tc>
                  <a:txBody>
                    <a:bodyPr/>
                    <a:lstStyle/>
                    <a:p>
                      <a:pPr algn="l">
                        <a:lnSpc>
                          <a:spcPct val="115000"/>
                        </a:lnSpc>
                        <a:spcAft>
                          <a:spcPts val="0"/>
                        </a:spcAft>
                      </a:pPr>
                      <a:r>
                        <a:rPr lang="tr-TR" sz="2400" b="1" dirty="0" smtClean="0">
                          <a:solidFill>
                            <a:schemeClr val="tx1"/>
                          </a:solidFill>
                        </a:rPr>
                        <a:t>ÖĞRETİM ŞEKLİ</a:t>
                      </a:r>
                      <a:endParaRPr lang="tr-TR" sz="2400" b="1" dirty="0">
                        <a:solidFill>
                          <a:schemeClr val="tx1"/>
                        </a:solidFill>
                        <a:latin typeface="Calibri"/>
                        <a:ea typeface="Calibri"/>
                        <a:cs typeface="Times New Roman"/>
                      </a:endParaRPr>
                    </a:p>
                  </a:txBody>
                  <a:tcPr marL="9525" marR="9525" marT="9525" marB="9525"/>
                </a:tc>
                <a:tc>
                  <a:txBody>
                    <a:bodyPr/>
                    <a:lstStyle/>
                    <a:p>
                      <a:pPr algn="l">
                        <a:lnSpc>
                          <a:spcPct val="115000"/>
                        </a:lnSpc>
                        <a:spcAft>
                          <a:spcPts val="0"/>
                        </a:spcAft>
                      </a:pPr>
                      <a:r>
                        <a:rPr lang="tr-TR" sz="2400" b="1" dirty="0" smtClean="0">
                          <a:solidFill>
                            <a:schemeClr val="tx1"/>
                          </a:solidFill>
                        </a:rPr>
                        <a:t>KIZ</a:t>
                      </a:r>
                      <a:endParaRPr lang="tr-TR" sz="2400" b="1" dirty="0">
                        <a:solidFill>
                          <a:schemeClr val="tx1"/>
                        </a:solidFill>
                        <a:latin typeface="Calibri"/>
                        <a:ea typeface="Calibri"/>
                        <a:cs typeface="Times New Roman"/>
                      </a:endParaRPr>
                    </a:p>
                  </a:txBody>
                  <a:tcPr marL="9525" marR="9525" marT="9525" marB="9525"/>
                </a:tc>
              </a:tr>
            </a:tbl>
          </a:graphicData>
        </a:graphic>
      </p:graphicFrame>
    </p:spTree>
    <p:extLst>
      <p:ext uri="{BB962C8B-B14F-4D97-AF65-F5344CB8AC3E}">
        <p14:creationId xmlns:p14="http://schemas.microsoft.com/office/powerpoint/2010/main" val="13434659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pPr algn="ctr"/>
            <a:r>
              <a:rPr lang="tr-TR" b="1" dirty="0"/>
              <a:t>ZÜBEYDE HANIM MESLEKİ VE TEKNİK ANADOLU LİSESİ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778770354"/>
              </p:ext>
            </p:extLst>
          </p:nvPr>
        </p:nvGraphicFramePr>
        <p:xfrm>
          <a:off x="457200" y="1882775"/>
          <a:ext cx="8230055" cy="4488641"/>
        </p:xfrm>
        <a:graphic>
          <a:graphicData uri="http://schemas.openxmlformats.org/drawingml/2006/table">
            <a:tbl>
              <a:tblPr firstRow="1" firstCol="1" bandRow="1">
                <a:tableStyleId>{5C22544A-7EE6-4342-B048-85BDC9FD1C3A}</a:tableStyleId>
              </a:tblPr>
              <a:tblGrid>
                <a:gridCol w="439768"/>
                <a:gridCol w="659652"/>
                <a:gridCol w="3811320"/>
                <a:gridCol w="3319315"/>
              </a:tblGrid>
              <a:tr h="215807">
                <a:tc>
                  <a:txBody>
                    <a:bodyPr/>
                    <a:lstStyle/>
                    <a:p>
                      <a:pPr algn="ctr">
                        <a:lnSpc>
                          <a:spcPct val="115000"/>
                        </a:lnSpc>
                        <a:spcAft>
                          <a:spcPts val="0"/>
                        </a:spcAft>
                      </a:pPr>
                      <a:r>
                        <a:rPr lang="tr-TR" sz="1600" dirty="0">
                          <a:effectLst/>
                        </a:rPr>
                        <a:t>#</a:t>
                      </a:r>
                      <a:endParaRPr lang="tr-TR" sz="1600" dirty="0">
                        <a:effectLst/>
                        <a:latin typeface="Calibri"/>
                        <a:ea typeface="Calibri"/>
                        <a:cs typeface="Times New Roman"/>
                      </a:endParaRPr>
                    </a:p>
                  </a:txBody>
                  <a:tcPr marL="9122" marR="9122" marT="8962" marB="8962"/>
                </a:tc>
                <a:tc>
                  <a:txBody>
                    <a:bodyPr/>
                    <a:lstStyle/>
                    <a:p>
                      <a:pPr algn="ctr">
                        <a:lnSpc>
                          <a:spcPct val="115000"/>
                        </a:lnSpc>
                        <a:spcAft>
                          <a:spcPts val="0"/>
                        </a:spcAft>
                      </a:pPr>
                      <a:r>
                        <a:rPr lang="tr-TR" sz="1600">
                          <a:effectLst/>
                        </a:rPr>
                        <a:t>Program Türü</a:t>
                      </a:r>
                      <a:endParaRPr lang="tr-TR" sz="1600">
                        <a:effectLst/>
                        <a:latin typeface="Calibri"/>
                        <a:ea typeface="Calibri"/>
                        <a:cs typeface="Times New Roman"/>
                      </a:endParaRPr>
                    </a:p>
                  </a:txBody>
                  <a:tcPr marL="9122" marR="9122" marT="8962" marB="8962"/>
                </a:tc>
                <a:tc>
                  <a:txBody>
                    <a:bodyPr/>
                    <a:lstStyle/>
                    <a:p>
                      <a:pPr algn="ctr">
                        <a:lnSpc>
                          <a:spcPct val="115000"/>
                        </a:lnSpc>
                        <a:spcAft>
                          <a:spcPts val="0"/>
                        </a:spcAft>
                      </a:pPr>
                      <a:r>
                        <a:rPr lang="tr-TR" sz="1600">
                          <a:effectLst/>
                        </a:rPr>
                        <a:t>Alan</a:t>
                      </a:r>
                      <a:endParaRPr lang="tr-TR" sz="1600">
                        <a:effectLst/>
                        <a:latin typeface="Calibri"/>
                        <a:ea typeface="Calibri"/>
                        <a:cs typeface="Times New Roman"/>
                      </a:endParaRPr>
                    </a:p>
                  </a:txBody>
                  <a:tcPr marL="9122" marR="9122" marT="8962" marB="8962"/>
                </a:tc>
                <a:tc>
                  <a:txBody>
                    <a:bodyPr/>
                    <a:lstStyle/>
                    <a:p>
                      <a:pPr algn="ctr">
                        <a:lnSpc>
                          <a:spcPct val="115000"/>
                        </a:lnSpc>
                        <a:spcAft>
                          <a:spcPts val="0"/>
                        </a:spcAft>
                      </a:pPr>
                      <a:r>
                        <a:rPr lang="tr-TR" sz="1600">
                          <a:effectLst/>
                        </a:rPr>
                        <a:t>Dal</a:t>
                      </a:r>
                      <a:endParaRPr lang="tr-TR" sz="1600">
                        <a:effectLst/>
                        <a:latin typeface="Calibri"/>
                        <a:ea typeface="Calibri"/>
                        <a:cs typeface="Times New Roman"/>
                      </a:endParaRPr>
                    </a:p>
                  </a:txBody>
                  <a:tcPr marL="9122" marR="9122" marT="8962" marB="8962"/>
                </a:tc>
              </a:tr>
              <a:tr h="182827">
                <a:tc>
                  <a:txBody>
                    <a:bodyPr/>
                    <a:lstStyle/>
                    <a:p>
                      <a:pPr>
                        <a:lnSpc>
                          <a:spcPct val="115000"/>
                        </a:lnSpc>
                        <a:spcAft>
                          <a:spcPts val="0"/>
                        </a:spcAft>
                      </a:pPr>
                      <a:r>
                        <a:rPr lang="tr-TR" sz="1600" dirty="0">
                          <a:effectLst/>
                        </a:rPr>
                        <a:t>1</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AMP</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EL SANATLARI TEKNOLOJİSİ</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Dekoratif Ev Tekstili</a:t>
                      </a:r>
                      <a:endParaRPr lang="tr-TR" sz="1600">
                        <a:effectLst/>
                        <a:latin typeface="Calibri"/>
                        <a:ea typeface="Calibri"/>
                        <a:cs typeface="Times New Roman"/>
                      </a:endParaRPr>
                    </a:p>
                  </a:txBody>
                  <a:tcPr marL="9122" marR="9122" marT="8962" marB="8962"/>
                </a:tc>
              </a:tr>
              <a:tr h="182827">
                <a:tc>
                  <a:txBody>
                    <a:bodyPr/>
                    <a:lstStyle/>
                    <a:p>
                      <a:pPr>
                        <a:lnSpc>
                          <a:spcPct val="115000"/>
                        </a:lnSpc>
                        <a:spcAft>
                          <a:spcPts val="0"/>
                        </a:spcAft>
                      </a:pPr>
                      <a:r>
                        <a:rPr lang="tr-TR" sz="1600" dirty="0">
                          <a:effectLst/>
                        </a:rPr>
                        <a:t>2</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AMP</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GRAFİK VE FOTOĞRAF</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Fotoğraf</a:t>
                      </a:r>
                      <a:endParaRPr lang="tr-TR" sz="1600">
                        <a:effectLst/>
                        <a:latin typeface="Calibri"/>
                        <a:ea typeface="Calibri"/>
                        <a:cs typeface="Times New Roman"/>
                      </a:endParaRPr>
                    </a:p>
                  </a:txBody>
                  <a:tcPr marL="9122" marR="9122" marT="8962" marB="8962"/>
                </a:tc>
              </a:tr>
              <a:tr h="182827">
                <a:tc>
                  <a:txBody>
                    <a:bodyPr/>
                    <a:lstStyle/>
                    <a:p>
                      <a:pPr>
                        <a:lnSpc>
                          <a:spcPct val="115000"/>
                        </a:lnSpc>
                        <a:spcAft>
                          <a:spcPts val="0"/>
                        </a:spcAft>
                      </a:pPr>
                      <a:r>
                        <a:rPr lang="tr-TR" sz="1600">
                          <a:effectLst/>
                        </a:rPr>
                        <a:t>3</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AMP</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HASTA VE YAŞLI HİZMETLERİ</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Yaşlı Bakımı</a:t>
                      </a:r>
                      <a:endParaRPr lang="tr-TR" sz="1600">
                        <a:effectLst/>
                        <a:latin typeface="Calibri"/>
                        <a:ea typeface="Calibri"/>
                        <a:cs typeface="Times New Roman"/>
                      </a:endParaRPr>
                    </a:p>
                  </a:txBody>
                  <a:tcPr marL="9122" marR="9122" marT="8962" marB="8962"/>
                </a:tc>
              </a:tr>
              <a:tr h="182827">
                <a:tc>
                  <a:txBody>
                    <a:bodyPr/>
                    <a:lstStyle/>
                    <a:p>
                      <a:pPr>
                        <a:lnSpc>
                          <a:spcPct val="115000"/>
                        </a:lnSpc>
                        <a:spcAft>
                          <a:spcPts val="0"/>
                        </a:spcAft>
                      </a:pPr>
                      <a:r>
                        <a:rPr lang="tr-TR" sz="1600">
                          <a:effectLst/>
                        </a:rPr>
                        <a:t>4</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AMP</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YİYECEK İÇECEK HİZMETLERİ</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Servis</a:t>
                      </a:r>
                      <a:endParaRPr lang="tr-TR" sz="1600">
                        <a:effectLst/>
                        <a:latin typeface="Calibri"/>
                        <a:ea typeface="Calibri"/>
                        <a:cs typeface="Times New Roman"/>
                      </a:endParaRPr>
                    </a:p>
                  </a:txBody>
                  <a:tcPr marL="9122" marR="9122" marT="8962" marB="8962"/>
                </a:tc>
              </a:tr>
              <a:tr h="182827">
                <a:tc>
                  <a:txBody>
                    <a:bodyPr/>
                    <a:lstStyle/>
                    <a:p>
                      <a:pPr>
                        <a:lnSpc>
                          <a:spcPct val="115000"/>
                        </a:lnSpc>
                        <a:spcAft>
                          <a:spcPts val="0"/>
                        </a:spcAft>
                      </a:pPr>
                      <a:r>
                        <a:rPr lang="tr-TR" sz="1600">
                          <a:effectLst/>
                        </a:rPr>
                        <a:t>5</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ÇOCUK GELİŞİMİ VE EĞİTİMİ</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Erken Çocukluk Eğitimi</a:t>
                      </a:r>
                      <a:endParaRPr lang="tr-TR" sz="1600">
                        <a:effectLst/>
                        <a:latin typeface="Calibri"/>
                        <a:ea typeface="Calibri"/>
                        <a:cs typeface="Times New Roman"/>
                      </a:endParaRPr>
                    </a:p>
                  </a:txBody>
                  <a:tcPr marL="9122" marR="9122" marT="8962" marB="8962"/>
                </a:tc>
              </a:tr>
              <a:tr h="182827">
                <a:tc>
                  <a:txBody>
                    <a:bodyPr/>
                    <a:lstStyle/>
                    <a:p>
                      <a:pPr>
                        <a:lnSpc>
                          <a:spcPct val="115000"/>
                        </a:lnSpc>
                        <a:spcAft>
                          <a:spcPts val="0"/>
                        </a:spcAft>
                      </a:pPr>
                      <a:r>
                        <a:rPr lang="tr-TR" sz="1600">
                          <a:effectLst/>
                        </a:rPr>
                        <a:t>6</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EL SANATLARI TEKNOLOJİSİ</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El ve Makine Nakışı</a:t>
                      </a:r>
                      <a:endParaRPr lang="tr-TR" sz="1600">
                        <a:effectLst/>
                        <a:latin typeface="Calibri"/>
                        <a:ea typeface="Calibri"/>
                        <a:cs typeface="Times New Roman"/>
                      </a:endParaRPr>
                    </a:p>
                  </a:txBody>
                  <a:tcPr marL="9122" marR="9122" marT="8962" marB="8962"/>
                </a:tc>
              </a:tr>
              <a:tr h="182827">
                <a:tc>
                  <a:txBody>
                    <a:bodyPr/>
                    <a:lstStyle/>
                    <a:p>
                      <a:pPr>
                        <a:lnSpc>
                          <a:spcPct val="115000"/>
                        </a:lnSpc>
                        <a:spcAft>
                          <a:spcPts val="0"/>
                        </a:spcAft>
                      </a:pPr>
                      <a:r>
                        <a:rPr lang="tr-TR" sz="1600">
                          <a:effectLst/>
                        </a:rPr>
                        <a:t>7</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GRAFİK VE FOTOĞRAF</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Grafik</a:t>
                      </a:r>
                      <a:endParaRPr lang="tr-TR" sz="1600">
                        <a:effectLst/>
                        <a:latin typeface="Calibri"/>
                        <a:ea typeface="Calibri"/>
                        <a:cs typeface="Times New Roman"/>
                      </a:endParaRPr>
                    </a:p>
                  </a:txBody>
                  <a:tcPr marL="9122" marR="9122" marT="8962" marB="8962"/>
                </a:tc>
              </a:tr>
              <a:tr h="182827">
                <a:tc>
                  <a:txBody>
                    <a:bodyPr/>
                    <a:lstStyle/>
                    <a:p>
                      <a:pPr>
                        <a:lnSpc>
                          <a:spcPct val="115000"/>
                        </a:lnSpc>
                        <a:spcAft>
                          <a:spcPts val="0"/>
                        </a:spcAft>
                      </a:pPr>
                      <a:r>
                        <a:rPr lang="tr-TR" sz="1600">
                          <a:effectLst/>
                        </a:rPr>
                        <a:t>8</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YİYECEK İÇECEK HİZMETLERİ</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Mutfak</a:t>
                      </a:r>
                      <a:endParaRPr lang="tr-TR" sz="1600">
                        <a:effectLst/>
                        <a:latin typeface="Calibri"/>
                        <a:ea typeface="Calibri"/>
                        <a:cs typeface="Times New Roman"/>
                      </a:endParaRPr>
                    </a:p>
                  </a:txBody>
                  <a:tcPr marL="9122" marR="9122" marT="8962" marB="8962"/>
                </a:tc>
              </a:tr>
              <a:tr h="182827">
                <a:tc>
                  <a:txBody>
                    <a:bodyPr/>
                    <a:lstStyle/>
                    <a:p>
                      <a:pPr>
                        <a:lnSpc>
                          <a:spcPct val="115000"/>
                        </a:lnSpc>
                        <a:spcAft>
                          <a:spcPts val="0"/>
                        </a:spcAft>
                      </a:pPr>
                      <a:r>
                        <a:rPr lang="tr-TR" sz="1600">
                          <a:effectLst/>
                        </a:rPr>
                        <a:t>9</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ÇOCUK GELİŞİMİ VE EĞİTİMİ</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Özel Eğitim</a:t>
                      </a:r>
                      <a:endParaRPr lang="tr-TR" sz="1600">
                        <a:effectLst/>
                        <a:latin typeface="Calibri"/>
                        <a:ea typeface="Calibri"/>
                        <a:cs typeface="Times New Roman"/>
                      </a:endParaRPr>
                    </a:p>
                  </a:txBody>
                  <a:tcPr marL="9122" marR="9122" marT="8962" marB="8962"/>
                </a:tc>
              </a:tr>
              <a:tr h="182827">
                <a:tc>
                  <a:txBody>
                    <a:bodyPr/>
                    <a:lstStyle/>
                    <a:p>
                      <a:pPr>
                        <a:lnSpc>
                          <a:spcPct val="115000"/>
                        </a:lnSpc>
                        <a:spcAft>
                          <a:spcPts val="0"/>
                        </a:spcAft>
                      </a:pPr>
                      <a:r>
                        <a:rPr lang="tr-TR" sz="1600">
                          <a:effectLst/>
                        </a:rPr>
                        <a:t>10</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MODA TASARIM TEKNOLOJİLERİ*</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Hazır Giyim Model Makineciliği</a:t>
                      </a:r>
                      <a:endParaRPr lang="tr-TR" sz="1600">
                        <a:effectLst/>
                        <a:latin typeface="Calibri"/>
                        <a:ea typeface="Calibri"/>
                        <a:cs typeface="Times New Roman"/>
                      </a:endParaRPr>
                    </a:p>
                  </a:txBody>
                  <a:tcPr marL="9122" marR="9122" marT="8962" marB="8962"/>
                </a:tc>
              </a:tr>
              <a:tr h="347729">
                <a:tc>
                  <a:txBody>
                    <a:bodyPr/>
                    <a:lstStyle/>
                    <a:p>
                      <a:pPr>
                        <a:lnSpc>
                          <a:spcPct val="115000"/>
                        </a:lnSpc>
                        <a:spcAft>
                          <a:spcPts val="0"/>
                        </a:spcAft>
                      </a:pPr>
                      <a:r>
                        <a:rPr lang="tr-TR" sz="1600">
                          <a:effectLst/>
                        </a:rPr>
                        <a:t>11</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GÜZELLİK VE SAÇ BAKIM HİZMETLERİ</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Saç Bakımı</a:t>
                      </a:r>
                      <a:endParaRPr lang="tr-TR" sz="1600">
                        <a:effectLst/>
                        <a:latin typeface="Calibri"/>
                        <a:ea typeface="Calibri"/>
                        <a:cs typeface="Times New Roman"/>
                      </a:endParaRPr>
                    </a:p>
                  </a:txBody>
                  <a:tcPr marL="9122" marR="9122" marT="8962" marB="8962"/>
                </a:tc>
              </a:tr>
              <a:tr h="182827">
                <a:tc>
                  <a:txBody>
                    <a:bodyPr/>
                    <a:lstStyle/>
                    <a:p>
                      <a:pPr>
                        <a:lnSpc>
                          <a:spcPct val="115000"/>
                        </a:lnSpc>
                        <a:spcAft>
                          <a:spcPts val="0"/>
                        </a:spcAft>
                      </a:pPr>
                      <a:r>
                        <a:rPr lang="tr-TR" sz="1600">
                          <a:effectLst/>
                        </a:rPr>
                        <a:t>12</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YİYECEK İÇECEK HİZMETLERİ</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Pastacılık</a:t>
                      </a:r>
                      <a:endParaRPr lang="tr-TR" sz="1600" dirty="0">
                        <a:effectLst/>
                        <a:latin typeface="Calibri"/>
                        <a:ea typeface="Calibri"/>
                        <a:cs typeface="Times New Roman"/>
                      </a:endParaRPr>
                    </a:p>
                  </a:txBody>
                  <a:tcPr marL="9122" marR="9122" marT="8962" marB="8962"/>
                </a:tc>
              </a:tr>
            </a:tbl>
          </a:graphicData>
        </a:graphic>
      </p:graphicFrame>
    </p:spTree>
    <p:extLst>
      <p:ext uri="{BB962C8B-B14F-4D97-AF65-F5344CB8AC3E}">
        <p14:creationId xmlns:p14="http://schemas.microsoft.com/office/powerpoint/2010/main" val="1001111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80728"/>
            <a:ext cx="8229600" cy="685798"/>
          </a:xfrm>
        </p:spPr>
        <p:txBody>
          <a:bodyPr>
            <a:normAutofit fontScale="90000"/>
          </a:bodyPr>
          <a:lstStyle/>
          <a:p>
            <a:pPr algn="ctr"/>
            <a:r>
              <a:rPr lang="tr-TR" b="1" dirty="0" smtClean="0">
                <a:effectLst/>
              </a:rPr>
              <a:t>İZMİT MESLEKİ EĞİTİM MERKEZİ</a:t>
            </a:r>
            <a:r>
              <a:rPr lang="tr-TR" b="1" dirty="0" smtClean="0"/>
              <a:t/>
            </a:r>
            <a:br>
              <a:rPr lang="tr-TR" b="1" dirty="0" smtClean="0"/>
            </a:br>
            <a:endParaRPr lang="tr-TR" b="1"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3770225483"/>
              </p:ext>
            </p:extLst>
          </p:nvPr>
        </p:nvGraphicFramePr>
        <p:xfrm>
          <a:off x="457200" y="2261553"/>
          <a:ext cx="8229600" cy="2520501"/>
        </p:xfrm>
        <a:graphic>
          <a:graphicData uri="http://schemas.openxmlformats.org/drawingml/2006/table">
            <a:tbl>
              <a:tblPr firstRow="1" bandRow="1">
                <a:tableStyleId>{5940675A-B579-460E-94D1-54222C63F5DA}</a:tableStyleId>
              </a:tblPr>
              <a:tblGrid>
                <a:gridCol w="2458616"/>
                <a:gridCol w="5770984"/>
              </a:tblGrid>
              <a:tr h="0">
                <a:tc>
                  <a:txBody>
                    <a:bodyPr/>
                    <a:lstStyle/>
                    <a:p>
                      <a:pPr>
                        <a:lnSpc>
                          <a:spcPct val="115000"/>
                        </a:lnSpc>
                        <a:spcAft>
                          <a:spcPts val="1000"/>
                        </a:spcAft>
                      </a:pPr>
                      <a:r>
                        <a:rPr lang="tr-TR" sz="2400" b="1" dirty="0">
                          <a:solidFill>
                            <a:schemeClr val="tx1"/>
                          </a:solidFill>
                          <a:effectLst/>
                          <a:latin typeface="MyriadPro"/>
                          <a:ea typeface="Calibri"/>
                          <a:cs typeface="Times New Roman"/>
                        </a:rPr>
                        <a:t>Kurum Türü</a:t>
                      </a:r>
                      <a:endParaRPr lang="tr-TR" sz="2400" b="1" dirty="0">
                        <a:solidFill>
                          <a:schemeClr val="tx1"/>
                        </a:solidFill>
                        <a:effectLst/>
                        <a:latin typeface="Calibri"/>
                        <a:ea typeface="Calibri"/>
                        <a:cs typeface="Times New Roman"/>
                      </a:endParaRPr>
                    </a:p>
                  </a:txBody>
                  <a:tcPr marL="9525" marR="9525" marT="9525" marB="9525"/>
                </a:tc>
                <a:tc>
                  <a:txBody>
                    <a:bodyPr/>
                    <a:lstStyle/>
                    <a:p>
                      <a:pPr>
                        <a:lnSpc>
                          <a:spcPct val="115000"/>
                        </a:lnSpc>
                        <a:spcAft>
                          <a:spcPts val="1000"/>
                        </a:spcAft>
                      </a:pPr>
                      <a:r>
                        <a:rPr lang="tr-TR" sz="2400" b="1" dirty="0">
                          <a:solidFill>
                            <a:schemeClr val="tx1"/>
                          </a:solidFill>
                          <a:effectLst/>
                          <a:latin typeface="MyriadPro"/>
                          <a:ea typeface="Calibri"/>
                          <a:cs typeface="Times New Roman"/>
                        </a:rPr>
                        <a:t>Mesleki Eğitim Merkezi</a:t>
                      </a:r>
                      <a:endParaRPr lang="tr-TR" sz="2400" b="1" dirty="0">
                        <a:solidFill>
                          <a:schemeClr val="tx1"/>
                        </a:solidFill>
                        <a:effectLst/>
                        <a:latin typeface="Calibri"/>
                        <a:ea typeface="Calibri"/>
                        <a:cs typeface="Times New Roman"/>
                      </a:endParaRPr>
                    </a:p>
                  </a:txBody>
                  <a:tcPr marL="9525" marR="9525" marT="9525" marB="9525"/>
                </a:tc>
              </a:tr>
              <a:tr h="0">
                <a:tc>
                  <a:txBody>
                    <a:bodyPr/>
                    <a:lstStyle/>
                    <a:p>
                      <a:pPr>
                        <a:lnSpc>
                          <a:spcPct val="115000"/>
                        </a:lnSpc>
                        <a:spcAft>
                          <a:spcPts val="1000"/>
                        </a:spcAft>
                      </a:pPr>
                      <a:r>
                        <a:rPr lang="tr-TR" sz="2400" b="1" dirty="0">
                          <a:solidFill>
                            <a:schemeClr val="tx1"/>
                          </a:solidFill>
                        </a:rPr>
                        <a:t>Adres</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kumimoji="0" lang="tr-TR" sz="1800" b="1" kern="1200" dirty="0" smtClean="0">
                          <a:solidFill>
                            <a:schemeClr val="tx1"/>
                          </a:solidFill>
                          <a:effectLst/>
                          <a:latin typeface="+mn-lt"/>
                          <a:ea typeface="+mn-ea"/>
                          <a:cs typeface="+mn-cs"/>
                        </a:rPr>
                        <a:t>SANAYİ MAH. İZMİT SANAYİ SİTESİ 1. CAD. ÇIRAKLIK EĞİTİM MERKEZİ SİTESİ NO: 21 İZMİT / KOCAELİ</a:t>
                      </a:r>
                      <a:endParaRPr lang="tr-TR" sz="2400" b="1" dirty="0">
                        <a:solidFill>
                          <a:schemeClr val="tx1"/>
                        </a:solidFill>
                        <a:latin typeface="Calibri"/>
                        <a:ea typeface="Calibri"/>
                        <a:cs typeface="Times New Roman"/>
                      </a:endParaRPr>
                    </a:p>
                  </a:txBody>
                  <a:tcPr marL="9525" marR="9525" marT="9525" marB="9525"/>
                </a:tc>
              </a:tr>
              <a:tr h="551493">
                <a:tc>
                  <a:txBody>
                    <a:bodyPr/>
                    <a:lstStyle/>
                    <a:p>
                      <a:pPr>
                        <a:lnSpc>
                          <a:spcPct val="115000"/>
                        </a:lnSpc>
                        <a:spcAft>
                          <a:spcPts val="1000"/>
                        </a:spcAft>
                      </a:pPr>
                      <a:r>
                        <a:rPr lang="tr-TR" sz="2400" b="1" dirty="0">
                          <a:solidFill>
                            <a:schemeClr val="tx1"/>
                          </a:solidFill>
                        </a:rPr>
                        <a:t>Telefon</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000" b="1" dirty="0">
                          <a:solidFill>
                            <a:schemeClr val="tx1"/>
                          </a:solidFill>
                          <a:effectLst/>
                          <a:latin typeface="MyriadPro"/>
                          <a:ea typeface="Calibri"/>
                          <a:cs typeface="Times New Roman"/>
                        </a:rPr>
                        <a:t>2623350457</a:t>
                      </a:r>
                      <a:endParaRPr lang="tr-TR" sz="2000" b="1" dirty="0">
                        <a:solidFill>
                          <a:schemeClr val="tx1"/>
                        </a:solidFill>
                        <a:effectLst/>
                        <a:latin typeface="Calibri"/>
                        <a:ea typeface="Calibri"/>
                        <a:cs typeface="Times New Roman"/>
                      </a:endParaRPr>
                    </a:p>
                  </a:txBody>
                  <a:tcPr marL="9525" marR="9525" marT="9525" marB="9525"/>
                </a:tc>
              </a:tr>
              <a:tr h="370840">
                <a:tc>
                  <a:txBody>
                    <a:bodyPr/>
                    <a:lstStyle/>
                    <a:p>
                      <a:pPr>
                        <a:lnSpc>
                          <a:spcPct val="115000"/>
                        </a:lnSpc>
                        <a:spcAft>
                          <a:spcPts val="1000"/>
                        </a:spcAft>
                      </a:pPr>
                      <a:r>
                        <a:rPr lang="tr-TR" sz="2400" b="1" dirty="0">
                          <a:solidFill>
                            <a:schemeClr val="tx1"/>
                          </a:solidFill>
                        </a:rPr>
                        <a:t>Web Sitesi</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000" b="1" u="none" strike="noStrike" dirty="0">
                          <a:solidFill>
                            <a:schemeClr val="tx1"/>
                          </a:solidFill>
                          <a:effectLst/>
                          <a:latin typeface="MyriadPro"/>
                          <a:ea typeface="Calibri"/>
                          <a:cs typeface="Times New Roman"/>
                          <a:hlinkClick r:id="rId3"/>
                        </a:rPr>
                        <a:t>http://kocaelimem.k12.tr</a:t>
                      </a:r>
                      <a:endParaRPr lang="tr-TR" sz="2000" b="1" dirty="0">
                        <a:solidFill>
                          <a:schemeClr val="tx1"/>
                        </a:solidFill>
                        <a:effectLst/>
                        <a:latin typeface="Calibri"/>
                        <a:ea typeface="Calibri"/>
                        <a:cs typeface="Times New Roman"/>
                      </a:endParaRPr>
                    </a:p>
                  </a:txBody>
                  <a:tcPr marL="9525" marR="9525" marT="9525" marB="9525"/>
                </a:tc>
              </a:tr>
              <a:tr h="370840">
                <a:tc>
                  <a:txBody>
                    <a:bodyPr/>
                    <a:lstStyle/>
                    <a:p>
                      <a:pPr algn="l">
                        <a:lnSpc>
                          <a:spcPct val="115000"/>
                        </a:lnSpc>
                        <a:spcAft>
                          <a:spcPts val="0"/>
                        </a:spcAft>
                      </a:pPr>
                      <a:r>
                        <a:rPr lang="tr-TR" sz="2400" b="1" dirty="0" smtClean="0">
                          <a:solidFill>
                            <a:schemeClr val="tx1"/>
                          </a:solidFill>
                        </a:rPr>
                        <a:t>ÖĞRETİM ŞEKLİ</a:t>
                      </a:r>
                      <a:endParaRPr lang="tr-TR" sz="2400" b="1" dirty="0">
                        <a:solidFill>
                          <a:schemeClr val="tx1"/>
                        </a:solidFill>
                        <a:latin typeface="Calibri"/>
                        <a:ea typeface="Calibri"/>
                        <a:cs typeface="Times New Roman"/>
                      </a:endParaRPr>
                    </a:p>
                  </a:txBody>
                  <a:tcPr marL="9525" marR="9525" marT="9525" marB="9525"/>
                </a:tc>
                <a:tc>
                  <a:txBody>
                    <a:bodyPr/>
                    <a:lstStyle/>
                    <a:p>
                      <a:pPr algn="l">
                        <a:lnSpc>
                          <a:spcPct val="115000"/>
                        </a:lnSpc>
                        <a:spcAft>
                          <a:spcPts val="0"/>
                        </a:spcAft>
                      </a:pPr>
                      <a:r>
                        <a:rPr lang="tr-TR" sz="2400" b="1" dirty="0" smtClean="0">
                          <a:solidFill>
                            <a:schemeClr val="tx1"/>
                          </a:solidFill>
                          <a:latin typeface="Calibri"/>
                          <a:ea typeface="Calibri"/>
                          <a:cs typeface="Times New Roman"/>
                        </a:rPr>
                        <a:t>KARMA</a:t>
                      </a:r>
                      <a:endParaRPr lang="tr-TR" sz="2400" b="1" dirty="0">
                        <a:solidFill>
                          <a:schemeClr val="tx1"/>
                        </a:solidFill>
                        <a:latin typeface="Calibri"/>
                        <a:ea typeface="Calibri"/>
                        <a:cs typeface="Times New Roman"/>
                      </a:endParaRPr>
                    </a:p>
                  </a:txBody>
                  <a:tcPr marL="9525" marR="9525" marT="9525" marB="9525"/>
                </a:tc>
              </a:tr>
            </a:tbl>
          </a:graphicData>
        </a:graphic>
      </p:graphicFrame>
    </p:spTree>
    <p:extLst>
      <p:ext uri="{BB962C8B-B14F-4D97-AF65-F5344CB8AC3E}">
        <p14:creationId xmlns:p14="http://schemas.microsoft.com/office/powerpoint/2010/main" val="20396718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effectLst/>
              </a:rPr>
              <a:t>KÖRFEZ MESLEKİ EĞİTİM MERKEZİ</a:t>
            </a:r>
            <a:endParaRPr lang="tr-TR"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01196056"/>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gridCol w="4701208"/>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b="1" kern="1200" dirty="0" smtClean="0">
                          <a:solidFill>
                            <a:schemeClr val="tx1"/>
                          </a:solidFill>
                          <a:effectLst/>
                          <a:latin typeface="+mn-lt"/>
                          <a:ea typeface="+mn-ea"/>
                          <a:cs typeface="+mn-cs"/>
                        </a:rPr>
                        <a:t>ESENTEPE MAH. YILDIZLI SOKAK NO:11 PK:41780 KÖRFEZ/KOCAELİ</a:t>
                      </a:r>
                      <a:endParaRPr lang="tr-TR" dirty="0"/>
                    </a:p>
                  </a:txBody>
                  <a:tcPr/>
                </a:tc>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kern="1200" dirty="0" smtClean="0">
                          <a:solidFill>
                            <a:schemeClr val="tx1"/>
                          </a:solidFill>
                          <a:effectLst/>
                          <a:latin typeface="+mn-lt"/>
                          <a:ea typeface="+mn-ea"/>
                          <a:cs typeface="+mn-cs"/>
                        </a:rPr>
                        <a:t>2625262701</a:t>
                      </a:r>
                      <a:endParaRPr lang="tr-TR" dirty="0"/>
                    </a:p>
                  </a:txBody>
                  <a:tcPr/>
                </a:tc>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u="none" strike="noStrike" kern="1200" dirty="0" smtClean="0">
                          <a:solidFill>
                            <a:schemeClr val="tx1"/>
                          </a:solidFill>
                          <a:effectLst/>
                          <a:latin typeface="+mn-lt"/>
                          <a:ea typeface="+mn-ea"/>
                          <a:cs typeface="+mn-cs"/>
                          <a:hlinkClick r:id="rId2"/>
                        </a:rPr>
                        <a:t>korfezmesem.meb.k12.tr</a:t>
                      </a:r>
                      <a:endParaRPr lang="tr-TR" dirty="0"/>
                    </a:p>
                  </a:txBody>
                  <a:tcPr/>
                </a:tc>
              </a:tr>
              <a:tr h="864096">
                <a:tc>
                  <a:txBody>
                    <a:bodyPr/>
                    <a:lstStyle/>
                    <a:p>
                      <a:pPr algn="l">
                        <a:lnSpc>
                          <a:spcPct val="115000"/>
                        </a:lnSpc>
                        <a:spcAft>
                          <a:spcPts val="0"/>
                        </a:spcAft>
                      </a:pPr>
                      <a:r>
                        <a:rPr lang="tr-TR" sz="2400" dirty="0" smtClean="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KARMA</a:t>
                      </a:r>
                      <a:endParaRPr lang="tr-TR" dirty="0"/>
                    </a:p>
                  </a:txBody>
                  <a:tcPr/>
                </a:tc>
              </a:tr>
            </a:tbl>
          </a:graphicData>
        </a:graphic>
      </p:graphicFrame>
    </p:spTree>
    <p:extLst>
      <p:ext uri="{BB962C8B-B14F-4D97-AF65-F5344CB8AC3E}">
        <p14:creationId xmlns:p14="http://schemas.microsoft.com/office/powerpoint/2010/main" val="601442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267494"/>
            <a:ext cx="9144000" cy="1399032"/>
          </a:xfrm>
        </p:spPr>
        <p:txBody>
          <a:bodyPr>
            <a:normAutofit fontScale="90000"/>
          </a:bodyPr>
          <a:lstStyle/>
          <a:p>
            <a:pPr>
              <a:defRPr/>
            </a:pPr>
            <a:r>
              <a:rPr lang="tr-TR" dirty="0" smtClean="0">
                <a:solidFill>
                  <a:srgbClr val="FF0000"/>
                </a:solidFill>
              </a:rPr>
              <a:t/>
            </a:r>
            <a:br>
              <a:rPr lang="tr-TR" dirty="0" smtClean="0">
                <a:solidFill>
                  <a:srgbClr val="FF0000"/>
                </a:solidFill>
              </a:rPr>
            </a:br>
            <a:r>
              <a:rPr lang="tr-TR" dirty="0" smtClean="0">
                <a:solidFill>
                  <a:srgbClr val="FF0000"/>
                </a:solidFill>
              </a:rPr>
              <a:t/>
            </a:r>
            <a:br>
              <a:rPr lang="tr-TR" dirty="0" smtClean="0">
                <a:solidFill>
                  <a:srgbClr val="FF0000"/>
                </a:solidFill>
              </a:rPr>
            </a:br>
            <a:r>
              <a:rPr lang="tr-TR" dirty="0" smtClean="0">
                <a:solidFill>
                  <a:srgbClr val="FF0000"/>
                </a:solidFill>
              </a:rPr>
              <a:t/>
            </a:r>
            <a:br>
              <a:rPr lang="tr-TR" dirty="0" smtClean="0">
                <a:solidFill>
                  <a:srgbClr val="FF0000"/>
                </a:solidFill>
              </a:rPr>
            </a:br>
            <a:r>
              <a:rPr lang="tr-TR" b="1" dirty="0" smtClean="0">
                <a:solidFill>
                  <a:srgbClr val="FF0000"/>
                </a:solidFill>
              </a:rPr>
              <a:t/>
            </a:r>
            <a:br>
              <a:rPr lang="tr-TR" b="1" dirty="0" smtClean="0">
                <a:solidFill>
                  <a:srgbClr val="FF0000"/>
                </a:solidFill>
              </a:rPr>
            </a:br>
            <a:r>
              <a:rPr lang="tr-TR" sz="3600" b="1" dirty="0" smtClean="0">
                <a:solidFill>
                  <a:schemeClr val="accent1">
                    <a:lumMod val="20000"/>
                    <a:lumOff val="80000"/>
                  </a:schemeClr>
                </a:solidFill>
              </a:rPr>
              <a:t>8. Sınıf Sonrası  Lise Eğitimine Yönelirken;</a:t>
            </a:r>
            <a:r>
              <a:rPr lang="tr-TR" sz="4000" b="1" dirty="0" smtClean="0">
                <a:solidFill>
                  <a:srgbClr val="FF0000"/>
                </a:solidFill>
              </a:rPr>
              <a:t/>
            </a:r>
            <a:br>
              <a:rPr lang="tr-TR" sz="4000" b="1" dirty="0" smtClean="0">
                <a:solidFill>
                  <a:srgbClr val="FF0000"/>
                </a:solidFill>
              </a:rPr>
            </a:br>
            <a:r>
              <a:rPr lang="tr-TR" dirty="0" smtClean="0">
                <a:solidFill>
                  <a:srgbClr val="FF0000"/>
                </a:solidFill>
              </a:rPr>
              <a:t/>
            </a:r>
            <a:br>
              <a:rPr lang="tr-TR" dirty="0" smtClean="0">
                <a:solidFill>
                  <a:srgbClr val="FF0000"/>
                </a:solidFill>
              </a:rPr>
            </a:br>
            <a:r>
              <a:rPr lang="tr-TR" dirty="0" smtClean="0">
                <a:solidFill>
                  <a:srgbClr val="FF0000"/>
                </a:solidFill>
              </a:rPr>
              <a:t/>
            </a:r>
            <a:br>
              <a:rPr lang="tr-TR" dirty="0" smtClean="0">
                <a:solidFill>
                  <a:srgbClr val="FF0000"/>
                </a:solidFill>
              </a:rPr>
            </a:br>
            <a:endParaRPr lang="tr-TR" sz="3600" dirty="0" smtClean="0"/>
          </a:p>
        </p:txBody>
      </p:sp>
      <p:sp>
        <p:nvSpPr>
          <p:cNvPr id="36867" name="Rectangle 3"/>
          <p:cNvSpPr>
            <a:spLocks noGrp="1" noChangeArrowheads="1"/>
          </p:cNvSpPr>
          <p:nvPr>
            <p:ph idx="1"/>
          </p:nvPr>
        </p:nvSpPr>
        <p:spPr>
          <a:xfrm>
            <a:off x="285720" y="2143116"/>
            <a:ext cx="8501122" cy="4311692"/>
          </a:xfrm>
        </p:spPr>
        <p:txBody>
          <a:bodyPr>
            <a:normAutofit/>
          </a:bodyPr>
          <a:lstStyle/>
          <a:p>
            <a:pPr>
              <a:lnSpc>
                <a:spcPct val="80000"/>
              </a:lnSpc>
              <a:buFontTx/>
              <a:buNone/>
              <a:defRPr/>
            </a:pPr>
            <a:r>
              <a:rPr lang="tr-TR" sz="2800" b="1" dirty="0" smtClean="0">
                <a:effectLst>
                  <a:outerShdw blurRad="38100" dist="38100" dir="2700000" algn="tl">
                    <a:srgbClr val="000000">
                      <a:alpha val="43137"/>
                    </a:srgbClr>
                  </a:outerShdw>
                </a:effectLst>
              </a:rPr>
              <a:t>*İLGİ, İSTEK ve YETENEKLERİME uygun mu?</a:t>
            </a:r>
          </a:p>
          <a:p>
            <a:pPr>
              <a:lnSpc>
                <a:spcPct val="80000"/>
              </a:lnSpc>
              <a:buFontTx/>
              <a:buNone/>
              <a:defRPr/>
            </a:pPr>
            <a:r>
              <a:rPr lang="tr-TR" sz="2800" b="1" dirty="0" smtClean="0">
                <a:effectLst>
                  <a:outerShdw blurRad="38100" dist="38100" dir="2700000" algn="tl">
                    <a:srgbClr val="000000">
                      <a:alpha val="43137"/>
                    </a:srgbClr>
                  </a:outerShdw>
                </a:effectLst>
              </a:rPr>
              <a:t> </a:t>
            </a:r>
          </a:p>
          <a:p>
            <a:pPr>
              <a:lnSpc>
                <a:spcPct val="80000"/>
              </a:lnSpc>
              <a:buFontTx/>
              <a:buNone/>
              <a:defRPr/>
            </a:pPr>
            <a:r>
              <a:rPr lang="tr-TR" sz="2800" b="1" dirty="0" smtClean="0">
                <a:effectLst>
                  <a:outerShdw blurRad="38100" dist="38100" dir="2700000" algn="tl">
                    <a:srgbClr val="000000">
                      <a:alpha val="43137"/>
                    </a:srgbClr>
                  </a:outerShdw>
                </a:effectLst>
              </a:rPr>
              <a:t>*LİSE sonrası HEDEFLERİME uygun mu?</a:t>
            </a:r>
          </a:p>
          <a:p>
            <a:pPr>
              <a:lnSpc>
                <a:spcPct val="80000"/>
              </a:lnSpc>
              <a:buFontTx/>
              <a:buNone/>
              <a:defRPr/>
            </a:pPr>
            <a:endParaRPr lang="tr-TR" sz="2800" b="1" dirty="0" smtClean="0">
              <a:effectLst>
                <a:outerShdw blurRad="38100" dist="38100" dir="2700000" algn="tl">
                  <a:srgbClr val="000000">
                    <a:alpha val="43137"/>
                  </a:srgbClr>
                </a:outerShdw>
              </a:effectLst>
            </a:endParaRPr>
          </a:p>
          <a:p>
            <a:pPr>
              <a:lnSpc>
                <a:spcPct val="80000"/>
              </a:lnSpc>
              <a:buFontTx/>
              <a:buNone/>
              <a:defRPr/>
            </a:pPr>
            <a:r>
              <a:rPr lang="tr-TR" sz="2800" b="1" dirty="0" smtClean="0">
                <a:effectLst>
                  <a:outerShdw blurRad="38100" dist="38100" dir="2700000" algn="tl">
                    <a:srgbClr val="000000">
                      <a:alpha val="43137"/>
                    </a:srgbClr>
                  </a:outerShdw>
                </a:effectLst>
              </a:rPr>
              <a:t>*Benim MESLEK ALANIMA uygun mu?</a:t>
            </a:r>
          </a:p>
          <a:p>
            <a:pPr>
              <a:lnSpc>
                <a:spcPct val="80000"/>
              </a:lnSpc>
              <a:buFontTx/>
              <a:buNone/>
              <a:defRPr/>
            </a:pPr>
            <a:endParaRPr lang="tr-TR" sz="2800" b="1" dirty="0" smtClean="0">
              <a:effectLst>
                <a:outerShdw blurRad="38100" dist="38100" dir="2700000" algn="tl">
                  <a:srgbClr val="000000">
                    <a:alpha val="43137"/>
                  </a:srgbClr>
                </a:outerShdw>
              </a:effectLst>
            </a:endParaRPr>
          </a:p>
          <a:p>
            <a:pPr>
              <a:lnSpc>
                <a:spcPct val="80000"/>
              </a:lnSpc>
              <a:buFontTx/>
              <a:buNone/>
              <a:defRPr/>
            </a:pPr>
            <a:r>
              <a:rPr lang="tr-TR" sz="2800" b="1" dirty="0" smtClean="0">
                <a:effectLst>
                  <a:outerShdw blurRad="38100" dist="38100" dir="2700000" algn="tl">
                    <a:srgbClr val="000000">
                      <a:alpha val="43137"/>
                    </a:srgbClr>
                  </a:outerShdw>
                </a:effectLst>
              </a:rPr>
              <a:t>*</a:t>
            </a:r>
            <a:r>
              <a:rPr lang="tr-TR" sz="2400" b="1" dirty="0" smtClean="0">
                <a:effectLst>
                  <a:outerShdw blurRad="38100" dist="38100" dir="2700000" algn="tl">
                    <a:srgbClr val="000000">
                      <a:alpha val="43137"/>
                    </a:srgbClr>
                  </a:outerShdw>
                </a:effectLst>
              </a:rPr>
              <a:t>Seçeceğim alanda BAŞARILI OLABİLECEKMİYİM?</a:t>
            </a:r>
            <a:r>
              <a:rPr lang="tr-TR" sz="2800" b="1" dirty="0" smtClean="0">
                <a:effectLst>
                  <a:outerShdw blurRad="38100" dist="38100" dir="2700000" algn="tl">
                    <a:srgbClr val="000000">
                      <a:alpha val="43137"/>
                    </a:srgbClr>
                  </a:outerShdw>
                </a:effectLst>
              </a:rPr>
              <a:t/>
            </a:r>
            <a:br>
              <a:rPr lang="tr-TR" sz="2800" b="1" dirty="0" smtClean="0">
                <a:effectLst>
                  <a:outerShdw blurRad="38100" dist="38100" dir="2700000" algn="tl">
                    <a:srgbClr val="000000">
                      <a:alpha val="43137"/>
                    </a:srgbClr>
                  </a:outerShdw>
                </a:effectLst>
              </a:rPr>
            </a:br>
            <a:endParaRPr lang="tr-TR" sz="2800" b="1" dirty="0" smtClean="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714348" y="500042"/>
            <a:ext cx="7802165" cy="458788"/>
          </a:xfrm>
          <a:prstGeom prst="rect">
            <a:avLst/>
          </a:prstGeom>
          <a:noFill/>
          <a:ln w="9525">
            <a:noFill/>
            <a:miter lim="800000"/>
            <a:headEnd/>
            <a:tailEnd/>
          </a:ln>
        </p:spPr>
        <p:txBody>
          <a:bodyPr/>
          <a:lstStyle/>
          <a:p>
            <a:pPr algn="ctr">
              <a:lnSpc>
                <a:spcPct val="90000"/>
              </a:lnSpc>
            </a:pPr>
            <a:r>
              <a:rPr lang="tr-TR" altLang="tr-TR" sz="2400" b="1" dirty="0">
                <a:solidFill>
                  <a:schemeClr val="accent3">
                    <a:lumMod val="60000"/>
                    <a:lumOff val="40000"/>
                  </a:schemeClr>
                </a:solidFill>
                <a:latin typeface="Cambria" pitchFamily="18" charset="0"/>
              </a:rPr>
              <a:t>Mesleki Eğitim Merkezleri</a:t>
            </a:r>
          </a:p>
        </p:txBody>
      </p:sp>
      <p:sp>
        <p:nvSpPr>
          <p:cNvPr id="5" name="İçerik Yer Tutucusu 2"/>
          <p:cNvSpPr txBox="1">
            <a:spLocks/>
          </p:cNvSpPr>
          <p:nvPr/>
        </p:nvSpPr>
        <p:spPr bwMode="auto">
          <a:xfrm>
            <a:off x="285720" y="1142984"/>
            <a:ext cx="8399860" cy="3022600"/>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just">
              <a:lnSpc>
                <a:spcPct val="150000"/>
              </a:lnSpc>
              <a:defRPr/>
            </a:pPr>
            <a:r>
              <a:rPr lang="tr-TR" altLang="tr-TR" sz="1800" kern="0" dirty="0" smtClean="0">
                <a:cs typeface="Arial"/>
              </a:rPr>
              <a:t>Mesleki eğitim merkezlerinde kalfalık ve ustalık </a:t>
            </a:r>
            <a:r>
              <a:rPr lang="tr-TR" altLang="tr-TR" sz="1800" kern="0" dirty="0">
                <a:cs typeface="Arial"/>
              </a:rPr>
              <a:t>eğitimi almak üzere </a:t>
            </a:r>
            <a:r>
              <a:rPr lang="tr-TR" altLang="tr-TR" sz="1800" kern="0" dirty="0" smtClean="0">
                <a:cs typeface="Arial"/>
              </a:rPr>
              <a:t>öğrenci </a:t>
            </a:r>
            <a:r>
              <a:rPr lang="tr-TR" altLang="tr-TR" sz="1800" kern="0" dirty="0">
                <a:cs typeface="Arial"/>
              </a:rPr>
              <a:t>kaydı yapılmaktadır</a:t>
            </a:r>
            <a:r>
              <a:rPr lang="tr-TR" altLang="tr-TR" sz="1800" kern="0" dirty="0" smtClean="0">
                <a:cs typeface="Arial"/>
              </a:rPr>
              <a:t>.</a:t>
            </a:r>
          </a:p>
          <a:p>
            <a:pPr marL="400050" lvl="1" indent="0" algn="just">
              <a:lnSpc>
                <a:spcPct val="150000"/>
              </a:lnSpc>
              <a:buFontTx/>
              <a:buNone/>
              <a:defRPr/>
            </a:pPr>
            <a:r>
              <a:rPr lang="tr-TR" altLang="tr-TR" sz="1800" b="1" u="sng" dirty="0" smtClean="0"/>
              <a:t>Mesleki eğitim merkezi programlarına kayıt şartları:</a:t>
            </a:r>
            <a:endParaRPr lang="tr-TR" altLang="tr-TR" sz="1800" b="1" u="sng" dirty="0"/>
          </a:p>
          <a:p>
            <a:pPr marL="0" indent="0" algn="just">
              <a:lnSpc>
                <a:spcPct val="150000"/>
              </a:lnSpc>
              <a:buFontTx/>
              <a:buNone/>
              <a:defRPr/>
            </a:pPr>
            <a:r>
              <a:rPr lang="tr-TR" altLang="tr-TR" sz="1800" kern="0" dirty="0" smtClean="0">
                <a:cs typeface="Arial"/>
              </a:rPr>
              <a:t>	a</a:t>
            </a:r>
            <a:r>
              <a:rPr lang="tr-TR" altLang="tr-TR" sz="1800" kern="0" dirty="0">
                <a:cs typeface="Arial"/>
              </a:rPr>
              <a:t>) </a:t>
            </a:r>
            <a:r>
              <a:rPr lang="tr-TR" altLang="tr-TR" sz="1800" kern="0" dirty="0" smtClean="0">
                <a:cs typeface="Arial"/>
              </a:rPr>
              <a:t>En </a:t>
            </a:r>
            <a:r>
              <a:rPr lang="tr-TR" altLang="tr-TR" sz="1800" kern="0" dirty="0">
                <a:cs typeface="Arial"/>
              </a:rPr>
              <a:t>az ortaokul veya imam-hatip ortaokulu mezunu </a:t>
            </a:r>
            <a:r>
              <a:rPr lang="tr-TR" altLang="tr-TR" sz="1800" kern="0" dirty="0" smtClean="0">
                <a:cs typeface="Arial"/>
              </a:rPr>
              <a:t>olmak.</a:t>
            </a:r>
            <a:endParaRPr lang="tr-TR" altLang="tr-TR" sz="1800" kern="0" dirty="0">
              <a:cs typeface="Arial"/>
            </a:endParaRPr>
          </a:p>
          <a:p>
            <a:pPr marL="0" indent="0" algn="just">
              <a:lnSpc>
                <a:spcPct val="150000"/>
              </a:lnSpc>
              <a:buFontTx/>
              <a:buNone/>
              <a:defRPr/>
            </a:pPr>
            <a:r>
              <a:rPr lang="tr-TR" altLang="tr-TR" sz="1800" kern="0" dirty="0" smtClean="0">
                <a:cs typeface="Arial"/>
              </a:rPr>
              <a:t>	b) </a:t>
            </a:r>
            <a:r>
              <a:rPr lang="tr-TR" altLang="tr-TR" sz="1800" kern="0" dirty="0">
                <a:cs typeface="Arial"/>
              </a:rPr>
              <a:t>Bünyesi ve sağlık durumu gireceği mesleğin gerektirdiği işleri yapmaya uygun </a:t>
            </a:r>
            <a:r>
              <a:rPr lang="tr-TR" altLang="tr-TR" sz="1800" kern="0" dirty="0" smtClean="0">
                <a:cs typeface="Arial"/>
              </a:rPr>
              <a:t>olmak.</a:t>
            </a:r>
          </a:p>
          <a:p>
            <a:pPr algn="just">
              <a:lnSpc>
                <a:spcPct val="150000"/>
              </a:lnSpc>
              <a:defRPr/>
            </a:pPr>
            <a:r>
              <a:rPr lang="tr-TR" altLang="tr-TR" sz="1800" dirty="0" smtClean="0"/>
              <a:t>Eğitime </a:t>
            </a:r>
            <a:r>
              <a:rPr lang="tr-TR" altLang="tr-TR" sz="1800" dirty="0"/>
              <a:t>başlanabilmesi için eğitim görülecek alan ve dala uygun işyeri ve usta </a:t>
            </a:r>
            <a:r>
              <a:rPr lang="tr-TR" altLang="tr-TR" sz="1800" dirty="0" smtClean="0"/>
              <a:t>öğreticinin olması ve </a:t>
            </a:r>
            <a:r>
              <a:rPr lang="tr-TR" sz="1800" dirty="0" smtClean="0"/>
              <a:t> MEB İşletmelerde Mesleki Eğitim Sözleşmesinin  imzalanması gerekmektedir.</a:t>
            </a:r>
            <a:endParaRPr lang="tr-TR" sz="1800" dirty="0"/>
          </a:p>
          <a:p>
            <a:pPr algn="just">
              <a:lnSpc>
                <a:spcPct val="150000"/>
              </a:lnSpc>
              <a:defRPr/>
            </a:pPr>
            <a:r>
              <a:rPr lang="tr-TR" sz="1800" dirty="0" smtClean="0"/>
              <a:t>Mesleki eğitimi merkezi programı öğrencileri; </a:t>
            </a:r>
            <a:r>
              <a:rPr lang="tr-TR" sz="1800" dirty="0"/>
              <a:t>öğrenci statüsünde olup</a:t>
            </a:r>
            <a:r>
              <a:rPr lang="tr-TR" sz="1800" dirty="0" smtClean="0"/>
              <a:t>, her türlü </a:t>
            </a:r>
            <a:r>
              <a:rPr lang="tr-TR" sz="1800" dirty="0"/>
              <a:t>öğrencilik haklarından </a:t>
            </a:r>
            <a:r>
              <a:rPr lang="tr-TR" sz="1800" dirty="0" smtClean="0"/>
              <a:t>yararlanır.</a:t>
            </a:r>
            <a:endParaRPr lang="tr-TR" altLang="tr-TR" sz="1800" kern="0" dirty="0">
              <a:solidFill>
                <a:srgbClr val="000000"/>
              </a:solidFill>
              <a:cs typeface="Arial"/>
            </a:endParaRPr>
          </a:p>
        </p:txBody>
      </p:sp>
    </p:spTree>
    <p:extLst>
      <p:ext uri="{BB962C8B-B14F-4D97-AF65-F5344CB8AC3E}">
        <p14:creationId xmlns:p14="http://schemas.microsoft.com/office/powerpoint/2010/main" val="34470157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714348" y="571480"/>
            <a:ext cx="7802165" cy="458788"/>
          </a:xfrm>
          <a:prstGeom prst="rect">
            <a:avLst/>
          </a:prstGeom>
          <a:noFill/>
          <a:ln w="9525">
            <a:noFill/>
            <a:miter lim="800000"/>
            <a:headEnd/>
            <a:tailEnd/>
          </a:ln>
        </p:spPr>
        <p:txBody>
          <a:bodyPr/>
          <a:lstStyle/>
          <a:p>
            <a:pPr algn="ctr">
              <a:lnSpc>
                <a:spcPct val="90000"/>
              </a:lnSpc>
            </a:pPr>
            <a:r>
              <a:rPr lang="tr-TR" altLang="tr-TR" sz="2000" b="1" dirty="0">
                <a:solidFill>
                  <a:schemeClr val="accent3">
                    <a:lumMod val="60000"/>
                    <a:lumOff val="40000"/>
                  </a:schemeClr>
                </a:solidFill>
                <a:latin typeface="Cambria" pitchFamily="18" charset="0"/>
              </a:rPr>
              <a:t>Mesleki Eğitim Merkezi Programları</a:t>
            </a:r>
          </a:p>
        </p:txBody>
      </p:sp>
      <p:sp>
        <p:nvSpPr>
          <p:cNvPr id="5" name="İçerik Yer Tutucusu 2"/>
          <p:cNvSpPr txBox="1">
            <a:spLocks/>
          </p:cNvSpPr>
          <p:nvPr/>
        </p:nvSpPr>
        <p:spPr bwMode="auto">
          <a:xfrm>
            <a:off x="428596" y="1285860"/>
            <a:ext cx="8399860" cy="3022600"/>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just">
              <a:lnSpc>
                <a:spcPct val="150000"/>
              </a:lnSpc>
              <a:defRPr/>
            </a:pPr>
            <a:r>
              <a:rPr lang="tr-TR" altLang="tr-TR" sz="1800" b="1" kern="0" dirty="0" smtClean="0">
                <a:cs typeface="Arial"/>
              </a:rPr>
              <a:t>Esnaf </a:t>
            </a:r>
            <a:r>
              <a:rPr lang="tr-TR" altLang="tr-TR" sz="1800" b="1" kern="0" dirty="0">
                <a:cs typeface="Arial"/>
              </a:rPr>
              <a:t>ve sanatkârların çırak ihtiyacının karşılanması, öğrencilerimizin </a:t>
            </a:r>
            <a:r>
              <a:rPr lang="tr-TR" altLang="tr-TR" sz="1800" b="1" kern="0" dirty="0" smtClean="0">
                <a:cs typeface="Arial"/>
              </a:rPr>
              <a:t> </a:t>
            </a:r>
            <a:r>
              <a:rPr lang="tr-TR" altLang="tr-TR" sz="1800" b="1" kern="0" dirty="0">
                <a:cs typeface="Arial"/>
              </a:rPr>
              <a:t>usta çırak ilişkisiyle iş başı eğitimi ile usta olarak yetiştirilmesi amacıyla </a:t>
            </a:r>
            <a:r>
              <a:rPr lang="tr-TR" altLang="tr-TR" sz="1800" b="1" kern="0" dirty="0" smtClean="0">
                <a:cs typeface="Arial"/>
              </a:rPr>
              <a:t>mesleki eğitim merkezleri (çıraklık eğitimi) </a:t>
            </a:r>
            <a:r>
              <a:rPr lang="tr-TR" altLang="tr-TR" sz="1800" b="1" kern="0" dirty="0">
                <a:cs typeface="Arial"/>
              </a:rPr>
              <a:t>zorunlu eğitim kapsamına alınmıştır. </a:t>
            </a:r>
            <a:r>
              <a:rPr lang="tr-TR" altLang="tr-TR" sz="1800" b="1" kern="0" dirty="0" smtClean="0">
                <a:cs typeface="Arial"/>
              </a:rPr>
              <a:t>Mesleki eğitim merkezi programlarını bitiren </a:t>
            </a:r>
            <a:r>
              <a:rPr lang="tr-TR" altLang="tr-TR" sz="1800" b="1" kern="0" dirty="0">
                <a:cs typeface="Arial"/>
              </a:rPr>
              <a:t>öğrenciler istekleri doğrultusunda </a:t>
            </a:r>
            <a:r>
              <a:rPr lang="tr-TR" altLang="tr-TR" sz="1800" b="1" kern="0" dirty="0" smtClean="0">
                <a:cs typeface="Arial"/>
              </a:rPr>
              <a:t>fark </a:t>
            </a:r>
            <a:r>
              <a:rPr lang="tr-TR" altLang="tr-TR" sz="1800" b="1" kern="0" dirty="0">
                <a:cs typeface="Arial"/>
              </a:rPr>
              <a:t>derslerini tamamlayarak </a:t>
            </a:r>
            <a:r>
              <a:rPr lang="tr-TR" altLang="tr-TR" sz="1800" b="1" kern="0" dirty="0" smtClean="0">
                <a:cs typeface="Arial"/>
              </a:rPr>
              <a:t> diploma almaları halinde yüksek </a:t>
            </a:r>
            <a:r>
              <a:rPr lang="tr-TR" altLang="tr-TR" sz="1800" b="1" kern="0" dirty="0">
                <a:cs typeface="Arial"/>
              </a:rPr>
              <a:t>öğretime gidebilme hakkına </a:t>
            </a:r>
            <a:r>
              <a:rPr lang="tr-TR" altLang="tr-TR" sz="1800" b="1" kern="0" dirty="0" smtClean="0">
                <a:cs typeface="Arial"/>
              </a:rPr>
              <a:t>sahiptir.</a:t>
            </a:r>
            <a:endParaRPr lang="tr-TR" altLang="tr-TR" sz="1800" b="1" kern="0" dirty="0">
              <a:cs typeface="Arial"/>
            </a:endParaRPr>
          </a:p>
          <a:p>
            <a:pPr algn="just">
              <a:lnSpc>
                <a:spcPct val="150000"/>
              </a:lnSpc>
              <a:defRPr/>
            </a:pPr>
            <a:r>
              <a:rPr lang="tr-TR" sz="1800" b="1" kern="0" dirty="0">
                <a:cs typeface="Arial"/>
              </a:rPr>
              <a:t>Mesleki eğitim </a:t>
            </a:r>
            <a:r>
              <a:rPr lang="tr-TR" sz="1800" b="1" kern="0" dirty="0" smtClean="0">
                <a:cs typeface="Arial"/>
              </a:rPr>
              <a:t>merkezi programlarına </a:t>
            </a:r>
            <a:r>
              <a:rPr lang="tr-TR" sz="1800" b="1" kern="0" dirty="0">
                <a:cs typeface="Arial"/>
              </a:rPr>
              <a:t>devam eden öğrenciler, </a:t>
            </a:r>
            <a:r>
              <a:rPr lang="tr-TR" sz="1800" b="1" kern="0" dirty="0" smtClean="0">
                <a:cs typeface="Arial"/>
              </a:rPr>
              <a:t>10. sınıftan </a:t>
            </a:r>
            <a:r>
              <a:rPr lang="tr-TR" sz="1800" b="1" kern="0" dirty="0">
                <a:cs typeface="Arial"/>
              </a:rPr>
              <a:t>itibaren her ders yılı sonunda yılsonu beceri sınavına alınır. </a:t>
            </a:r>
            <a:r>
              <a:rPr lang="tr-TR" sz="1800" b="1" kern="0" dirty="0" smtClean="0">
                <a:cs typeface="Arial"/>
              </a:rPr>
              <a:t>11. sınıfın </a:t>
            </a:r>
            <a:r>
              <a:rPr lang="tr-TR" sz="1800" b="1" kern="0" dirty="0">
                <a:cs typeface="Arial"/>
              </a:rPr>
              <a:t>sonunda girilen beceri sınavı kalfalık, </a:t>
            </a:r>
            <a:r>
              <a:rPr lang="tr-TR" sz="1800" b="1" kern="0" dirty="0" smtClean="0">
                <a:cs typeface="Arial"/>
              </a:rPr>
              <a:t>12. sınıfın </a:t>
            </a:r>
            <a:r>
              <a:rPr lang="tr-TR" sz="1800" b="1" kern="0" dirty="0">
                <a:cs typeface="Arial"/>
              </a:rPr>
              <a:t>sonunda girilen beceri sınavı ustalık sınavı olarak uygulanır. </a:t>
            </a:r>
            <a:endParaRPr lang="tr-TR" sz="1800" b="1" kern="0" dirty="0" smtClean="0">
              <a:cs typeface="Arial"/>
            </a:endParaRPr>
          </a:p>
        </p:txBody>
      </p:sp>
    </p:spTree>
    <p:extLst>
      <p:ext uri="{BB962C8B-B14F-4D97-AF65-F5344CB8AC3E}">
        <p14:creationId xmlns:p14="http://schemas.microsoft.com/office/powerpoint/2010/main" val="31960317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13" t="1687" b="3079"/>
          <a:stretch/>
        </p:blipFill>
        <p:spPr bwMode="auto">
          <a:xfrm>
            <a:off x="781664" y="294968"/>
            <a:ext cx="7945135" cy="6002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0420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323528" y="2420888"/>
            <a:ext cx="8229600" cy="1399032"/>
          </a:xfrm>
        </p:spPr>
        <p:txBody>
          <a:bodyPr>
            <a:noAutofit/>
          </a:bodyPr>
          <a:lstStyle/>
          <a:p>
            <a:pPr algn="ctr"/>
            <a:r>
              <a:rPr lang="tr-TR" sz="4000" b="1" dirty="0" smtClean="0"/>
              <a:t>DERİNCE İLÇESİNDE BULUNAN MESLEKİ VE TEKNİK EĞİTİM VEREN OKULLAR</a:t>
            </a:r>
            <a:endParaRPr lang="tr-TR" sz="4000" b="1" dirty="0"/>
          </a:p>
        </p:txBody>
      </p:sp>
    </p:spTree>
    <p:extLst>
      <p:ext uri="{BB962C8B-B14F-4D97-AF65-F5344CB8AC3E}">
        <p14:creationId xmlns:p14="http://schemas.microsoft.com/office/powerpoint/2010/main" val="3453552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Çınarlı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295888940"/>
              </p:ext>
            </p:extLst>
          </p:nvPr>
        </p:nvGraphicFramePr>
        <p:xfrm>
          <a:off x="467544" y="2132856"/>
          <a:ext cx="8229600" cy="3456384"/>
        </p:xfrm>
        <a:graphic>
          <a:graphicData uri="http://schemas.openxmlformats.org/drawingml/2006/table">
            <a:tbl>
              <a:tblPr firstRow="1" bandRow="1">
                <a:tableStyleId>{BC89EF96-8CEA-46FF-86C4-4CE0E7609802}</a:tableStyleId>
              </a:tblPr>
              <a:tblGrid>
                <a:gridCol w="3528392"/>
                <a:gridCol w="4701208"/>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2000" b="1" kern="1200" dirty="0" smtClean="0">
                          <a:solidFill>
                            <a:schemeClr val="tx1"/>
                          </a:solidFill>
                          <a:effectLst/>
                          <a:latin typeface="+mn-lt"/>
                          <a:ea typeface="+mn-ea"/>
                          <a:cs typeface="+mn-cs"/>
                        </a:rPr>
                        <a:t>DENİZ MAH. TÜRKKABLO SK. NO: 15 İÇ KAPI NO: 1 DERİNCE / KOCAELİ</a:t>
                      </a:r>
                      <a:endParaRPr lang="tr-TR" sz="2000" dirty="0"/>
                    </a:p>
                  </a:txBody>
                  <a:tcPr/>
                </a:tc>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2000" kern="1200" dirty="0" smtClean="0">
                          <a:solidFill>
                            <a:schemeClr val="tx1"/>
                          </a:solidFill>
                          <a:effectLst/>
                          <a:latin typeface="+mn-lt"/>
                          <a:ea typeface="+mn-ea"/>
                          <a:cs typeface="+mn-cs"/>
                        </a:rPr>
                        <a:t>02622392989</a:t>
                      </a:r>
                      <a:endParaRPr lang="tr-TR" sz="2000" dirty="0"/>
                    </a:p>
                  </a:txBody>
                  <a:tcPr/>
                </a:tc>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lang="tr-TR" sz="2000" dirty="0" smtClean="0"/>
                        <a:t>http://cinarlimtal.meb.k12.tr/</a:t>
                      </a:r>
                      <a:endParaRPr lang="tr-TR" sz="2000" dirty="0"/>
                    </a:p>
                  </a:txBody>
                  <a:tcPr/>
                </a:tc>
              </a:tr>
              <a:tr h="864096">
                <a:tc>
                  <a:txBody>
                    <a:bodyPr/>
                    <a:lstStyle/>
                    <a:p>
                      <a:pPr algn="l">
                        <a:lnSpc>
                          <a:spcPct val="115000"/>
                        </a:lnSpc>
                        <a:spcAft>
                          <a:spcPts val="0"/>
                        </a:spcAft>
                      </a:pPr>
                      <a:r>
                        <a:rPr lang="tr-TR" sz="2400" dirty="0" smtClean="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sz="2000" dirty="0" smtClean="0"/>
                        <a:t>KARMA</a:t>
                      </a:r>
                      <a:endParaRPr lang="tr-TR" sz="2000" dirty="0"/>
                    </a:p>
                  </a:txBody>
                  <a:tcPr/>
                </a:tc>
              </a:tr>
            </a:tbl>
          </a:graphicData>
        </a:graphic>
      </p:graphicFrame>
    </p:spTree>
    <p:extLst>
      <p:ext uri="{BB962C8B-B14F-4D97-AF65-F5344CB8AC3E}">
        <p14:creationId xmlns:p14="http://schemas.microsoft.com/office/powerpoint/2010/main" val="26906878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Çınarlı Mesleki ve Teknik Anadolu Lisesi</a:t>
            </a: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2585690629"/>
              </p:ext>
            </p:extLst>
          </p:nvPr>
        </p:nvGraphicFramePr>
        <p:xfrm>
          <a:off x="539552" y="2060848"/>
          <a:ext cx="8208912" cy="4425560"/>
        </p:xfrm>
        <a:graphic>
          <a:graphicData uri="http://schemas.openxmlformats.org/drawingml/2006/table">
            <a:tbl>
              <a:tblPr firstRow="1" firstCol="1" bandRow="1">
                <a:tableStyleId>{5C22544A-7EE6-4342-B048-85BDC9FD1C3A}</a:tableStyleId>
              </a:tblPr>
              <a:tblGrid>
                <a:gridCol w="360040"/>
                <a:gridCol w="1296144"/>
                <a:gridCol w="3384376"/>
                <a:gridCol w="3168352"/>
              </a:tblGrid>
              <a:tr h="38846">
                <a:tc>
                  <a:txBody>
                    <a:bodyPr/>
                    <a:lstStyle/>
                    <a:p>
                      <a:pPr>
                        <a:lnSpc>
                          <a:spcPct val="115000"/>
                        </a:lnSpc>
                      </a:pPr>
                      <a:endParaRPr lang="tr-TR" sz="1800" dirty="0">
                        <a:effectLst/>
                        <a:latin typeface="Calibri"/>
                      </a:endParaRPr>
                    </a:p>
                  </a:txBody>
                  <a:tcPr marL="5705" marR="5705" marT="5705" marB="5705"/>
                </a:tc>
                <a:tc>
                  <a:txBody>
                    <a:bodyPr/>
                    <a:lstStyle/>
                    <a:p>
                      <a:pPr>
                        <a:lnSpc>
                          <a:spcPct val="115000"/>
                        </a:lnSpc>
                        <a:spcAft>
                          <a:spcPts val="1000"/>
                        </a:spcAft>
                      </a:pPr>
                      <a:r>
                        <a:rPr lang="tr-TR" sz="1800" dirty="0">
                          <a:effectLst/>
                        </a:rPr>
                        <a:t>Program Türü</a:t>
                      </a:r>
                      <a:endParaRPr lang="tr-TR" sz="1800" dirty="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dirty="0">
                          <a:effectLst/>
                        </a:rPr>
                        <a:t>Alan</a:t>
                      </a:r>
                      <a:endParaRPr lang="tr-TR" sz="1800" dirty="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a:effectLst/>
                        </a:rPr>
                        <a:t>Dal</a:t>
                      </a:r>
                      <a:endParaRPr lang="tr-TR" sz="1800">
                        <a:effectLst/>
                        <a:latin typeface="Calibri"/>
                        <a:ea typeface="Calibri"/>
                        <a:cs typeface="Times New Roman"/>
                      </a:endParaRPr>
                    </a:p>
                  </a:txBody>
                  <a:tcPr marL="5705" marR="5705" marT="5705" marB="5705"/>
                </a:tc>
              </a:tr>
              <a:tr h="528577">
                <a:tc>
                  <a:txBody>
                    <a:bodyPr/>
                    <a:lstStyle/>
                    <a:p>
                      <a:pPr>
                        <a:lnSpc>
                          <a:spcPct val="115000"/>
                        </a:lnSpc>
                        <a:spcAft>
                          <a:spcPts val="1000"/>
                        </a:spcAft>
                      </a:pPr>
                      <a:r>
                        <a:rPr lang="tr-TR" sz="1800">
                          <a:effectLst/>
                        </a:rPr>
                        <a:t>1</a:t>
                      </a:r>
                      <a:endParaRPr lang="tr-TR" sz="180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a:effectLst/>
                        </a:rPr>
                        <a:t>AMP</a:t>
                      </a:r>
                      <a:endParaRPr lang="tr-TR" sz="180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a:effectLst/>
                        </a:rPr>
                        <a:t>KİMYA TEKNOLOJİSİ</a:t>
                      </a:r>
                      <a:endParaRPr lang="tr-TR" sz="180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dirty="0" err="1">
                          <a:effectLst/>
                        </a:rPr>
                        <a:t>PetrolPetrokimya</a:t>
                      </a:r>
                      <a:endParaRPr lang="tr-TR" sz="1800" dirty="0">
                        <a:effectLst/>
                        <a:latin typeface="Calibri"/>
                        <a:ea typeface="Calibri"/>
                        <a:cs typeface="Times New Roman"/>
                      </a:endParaRPr>
                    </a:p>
                  </a:txBody>
                  <a:tcPr marL="5705" marR="5705" marT="5705" marB="5705"/>
                </a:tc>
              </a:tr>
              <a:tr h="943242">
                <a:tc>
                  <a:txBody>
                    <a:bodyPr/>
                    <a:lstStyle/>
                    <a:p>
                      <a:pPr>
                        <a:lnSpc>
                          <a:spcPct val="115000"/>
                        </a:lnSpc>
                        <a:spcAft>
                          <a:spcPts val="1000"/>
                        </a:spcAft>
                      </a:pPr>
                      <a:r>
                        <a:rPr lang="tr-TR" sz="1800">
                          <a:effectLst/>
                        </a:rPr>
                        <a:t>2</a:t>
                      </a:r>
                      <a:endParaRPr lang="tr-TR" sz="180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dirty="0">
                          <a:effectLst/>
                        </a:rPr>
                        <a:t>AMP</a:t>
                      </a:r>
                      <a:endParaRPr lang="tr-TR" sz="1800" dirty="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dirty="0">
                          <a:effectLst/>
                        </a:rPr>
                        <a:t>ELEKTRİK- ELEKTRONİK TEKNOLOJİSİ</a:t>
                      </a:r>
                      <a:endParaRPr lang="tr-TR" sz="1800" dirty="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a:effectLst/>
                        </a:rPr>
                        <a:t>Elektrik Tesisatları ve Pano Montörlüğü</a:t>
                      </a:r>
                      <a:endParaRPr lang="tr-TR" sz="1800">
                        <a:effectLst/>
                        <a:latin typeface="Calibri"/>
                        <a:ea typeface="Calibri"/>
                        <a:cs typeface="Times New Roman"/>
                      </a:endParaRPr>
                    </a:p>
                  </a:txBody>
                  <a:tcPr marL="5705" marR="5705" marT="5705" marB="5705"/>
                </a:tc>
              </a:tr>
              <a:tr h="735910">
                <a:tc>
                  <a:txBody>
                    <a:bodyPr/>
                    <a:lstStyle/>
                    <a:p>
                      <a:pPr>
                        <a:lnSpc>
                          <a:spcPct val="115000"/>
                        </a:lnSpc>
                        <a:spcAft>
                          <a:spcPts val="1000"/>
                        </a:spcAft>
                      </a:pPr>
                      <a:r>
                        <a:rPr lang="tr-TR" sz="1800">
                          <a:effectLst/>
                        </a:rPr>
                        <a:t>3</a:t>
                      </a:r>
                      <a:endParaRPr lang="tr-TR" sz="180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a:effectLst/>
                        </a:rPr>
                        <a:t>AMP</a:t>
                      </a:r>
                      <a:endParaRPr lang="tr-TR" sz="180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a:effectLst/>
                        </a:rPr>
                        <a:t>RAYLI SİSTEMLER TEKNOLOJİSİ</a:t>
                      </a:r>
                      <a:endParaRPr lang="tr-TR" sz="180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a:effectLst/>
                        </a:rPr>
                        <a:t>Raylı Sistemler ElektrikElektronik</a:t>
                      </a:r>
                      <a:endParaRPr lang="tr-TR" sz="1800">
                        <a:effectLst/>
                        <a:latin typeface="Calibri"/>
                        <a:ea typeface="Calibri"/>
                        <a:cs typeface="Times New Roman"/>
                      </a:endParaRPr>
                    </a:p>
                  </a:txBody>
                  <a:tcPr marL="5705" marR="5705" marT="5705" marB="5705"/>
                </a:tc>
              </a:tr>
              <a:tr h="943242">
                <a:tc>
                  <a:txBody>
                    <a:bodyPr/>
                    <a:lstStyle/>
                    <a:p>
                      <a:pPr>
                        <a:lnSpc>
                          <a:spcPct val="115000"/>
                        </a:lnSpc>
                        <a:spcAft>
                          <a:spcPts val="1000"/>
                        </a:spcAft>
                      </a:pPr>
                      <a:r>
                        <a:rPr lang="tr-TR" sz="1800">
                          <a:effectLst/>
                        </a:rPr>
                        <a:t>4</a:t>
                      </a:r>
                      <a:endParaRPr lang="tr-TR" sz="180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a:effectLst/>
                        </a:rPr>
                        <a:t>AMP</a:t>
                      </a:r>
                      <a:endParaRPr lang="tr-TR" sz="180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a:effectLst/>
                        </a:rPr>
                        <a:t>ELEKTRİK- ELEKTRONİK TEKNOLOJİSİ</a:t>
                      </a:r>
                      <a:endParaRPr lang="tr-TR" sz="180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a:effectLst/>
                        </a:rPr>
                        <a:t>Elektrikli Ev Aletleri Teknik Servisi</a:t>
                      </a:r>
                      <a:endParaRPr lang="tr-TR" sz="1800">
                        <a:effectLst/>
                        <a:latin typeface="Calibri"/>
                        <a:ea typeface="Calibri"/>
                        <a:cs typeface="Times New Roman"/>
                      </a:endParaRPr>
                    </a:p>
                  </a:txBody>
                  <a:tcPr marL="5705" marR="5705" marT="5705" marB="5705"/>
                </a:tc>
              </a:tr>
              <a:tr h="632243">
                <a:tc>
                  <a:txBody>
                    <a:bodyPr/>
                    <a:lstStyle/>
                    <a:p>
                      <a:pPr>
                        <a:lnSpc>
                          <a:spcPct val="115000"/>
                        </a:lnSpc>
                        <a:spcAft>
                          <a:spcPts val="1000"/>
                        </a:spcAft>
                      </a:pPr>
                      <a:r>
                        <a:rPr lang="tr-TR" sz="1800">
                          <a:effectLst/>
                        </a:rPr>
                        <a:t>5</a:t>
                      </a:r>
                      <a:endParaRPr lang="tr-TR" sz="180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a:effectLst/>
                        </a:rPr>
                        <a:t>AMP</a:t>
                      </a:r>
                      <a:endParaRPr lang="tr-TR" sz="180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a:effectLst/>
                        </a:rPr>
                        <a:t>RAYLI SİSTEMLER TEKNOLOJİSİ</a:t>
                      </a:r>
                      <a:endParaRPr lang="tr-TR" sz="180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dirty="0">
                          <a:effectLst/>
                        </a:rPr>
                        <a:t>Raylı Sistemler İşletme</a:t>
                      </a:r>
                      <a:endParaRPr lang="tr-TR" sz="1800" dirty="0">
                        <a:effectLst/>
                        <a:latin typeface="Calibri"/>
                        <a:ea typeface="Calibri"/>
                        <a:cs typeface="Times New Roman"/>
                      </a:endParaRPr>
                    </a:p>
                  </a:txBody>
                  <a:tcPr marL="5705" marR="5705" marT="5705" marB="5705"/>
                </a:tc>
              </a:tr>
            </a:tbl>
          </a:graphicData>
        </a:graphic>
      </p:graphicFrame>
    </p:spTree>
    <p:extLst>
      <p:ext uri="{BB962C8B-B14F-4D97-AF65-F5344CB8AC3E}">
        <p14:creationId xmlns:p14="http://schemas.microsoft.com/office/powerpoint/2010/main" val="26855218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err="1"/>
              <a:t>Seka</a:t>
            </a:r>
            <a:r>
              <a:rPr lang="tr-TR" sz="4000" b="1" dirty="0"/>
              <a:t> Çocuk Dostları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154889717"/>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gridCol w="4701208"/>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b="1" kern="1200" dirty="0" smtClean="0">
                          <a:solidFill>
                            <a:schemeClr val="tx1"/>
                          </a:solidFill>
                          <a:effectLst/>
                          <a:latin typeface="+mn-lt"/>
                          <a:ea typeface="+mn-ea"/>
                          <a:cs typeface="+mn-cs"/>
                        </a:rPr>
                        <a:t>ÇINARLI MAH. BERAT SOKAK NO:1 PK:41900 DERİNCE/KOCAELİ</a:t>
                      </a:r>
                      <a:endParaRPr lang="tr-TR" dirty="0"/>
                    </a:p>
                  </a:txBody>
                  <a:tcPr/>
                </a:tc>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kern="1200" dirty="0" smtClean="0">
                          <a:solidFill>
                            <a:schemeClr val="tx1"/>
                          </a:solidFill>
                          <a:effectLst/>
                          <a:latin typeface="+mn-lt"/>
                          <a:ea typeface="+mn-ea"/>
                          <a:cs typeface="+mn-cs"/>
                        </a:rPr>
                        <a:t>2622231291</a:t>
                      </a:r>
                      <a:endParaRPr lang="tr-TR" dirty="0"/>
                    </a:p>
                  </a:txBody>
                  <a:tcPr/>
                </a:tc>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sekasml@meb.k12.tr</a:t>
                      </a:r>
                      <a:endParaRPr lang="tr-TR" dirty="0"/>
                    </a:p>
                  </a:txBody>
                  <a:tcPr/>
                </a:tc>
              </a:tr>
              <a:tr h="864096">
                <a:tc>
                  <a:txBody>
                    <a:bodyPr/>
                    <a:lstStyle/>
                    <a:p>
                      <a:pPr algn="l">
                        <a:lnSpc>
                          <a:spcPct val="115000"/>
                        </a:lnSpc>
                        <a:spcAft>
                          <a:spcPts val="0"/>
                        </a:spcAft>
                      </a:pPr>
                      <a:r>
                        <a:rPr lang="tr-TR" sz="2400" dirty="0" smtClean="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KARMA</a:t>
                      </a:r>
                      <a:endParaRPr lang="tr-TR" dirty="0"/>
                    </a:p>
                  </a:txBody>
                  <a:tcPr/>
                </a:tc>
              </a:tr>
            </a:tbl>
          </a:graphicData>
        </a:graphic>
      </p:graphicFrame>
    </p:spTree>
    <p:extLst>
      <p:ext uri="{BB962C8B-B14F-4D97-AF65-F5344CB8AC3E}">
        <p14:creationId xmlns:p14="http://schemas.microsoft.com/office/powerpoint/2010/main" val="16845136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err="1"/>
              <a:t>Seka</a:t>
            </a:r>
            <a:r>
              <a:rPr lang="tr-TR" sz="4000" b="1" dirty="0"/>
              <a:t> Çocuk Dostları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5471746"/>
              </p:ext>
            </p:extLst>
          </p:nvPr>
        </p:nvGraphicFramePr>
        <p:xfrm>
          <a:off x="827584" y="2492896"/>
          <a:ext cx="7776864" cy="2088232"/>
        </p:xfrm>
        <a:graphic>
          <a:graphicData uri="http://schemas.openxmlformats.org/drawingml/2006/table">
            <a:tbl>
              <a:tblPr firstRow="1" firstCol="1" bandRow="1">
                <a:tableStyleId>{5C22544A-7EE6-4342-B048-85BDC9FD1C3A}</a:tableStyleId>
              </a:tblPr>
              <a:tblGrid>
                <a:gridCol w="334045"/>
                <a:gridCol w="1379749"/>
                <a:gridCol w="3054439"/>
                <a:gridCol w="3008631"/>
              </a:tblGrid>
              <a:tr h="790908">
                <a:tc>
                  <a:txBody>
                    <a:bodyPr/>
                    <a:lstStyle/>
                    <a:p>
                      <a:pPr algn="l">
                        <a:lnSpc>
                          <a:spcPct val="115000"/>
                        </a:lnSpc>
                      </a:pPr>
                      <a:endParaRPr lang="tr-TR" sz="1600" dirty="0">
                        <a:effectLst/>
                        <a:latin typeface="Calibri"/>
                      </a:endParaRPr>
                    </a:p>
                  </a:txBody>
                  <a:tcPr marL="9525" marR="9525" marT="9525" marB="9525"/>
                </a:tc>
                <a:tc>
                  <a:txBody>
                    <a:bodyPr/>
                    <a:lstStyle/>
                    <a:p>
                      <a:pPr algn="ctr">
                        <a:lnSpc>
                          <a:spcPct val="115000"/>
                        </a:lnSpc>
                        <a:spcAft>
                          <a:spcPts val="0"/>
                        </a:spcAft>
                      </a:pPr>
                      <a:r>
                        <a:rPr lang="tr-TR" sz="1800" dirty="0">
                          <a:effectLst/>
                        </a:rPr>
                        <a:t>Program Türü</a:t>
                      </a:r>
                      <a:endParaRPr lang="tr-TR" sz="16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800">
                          <a:effectLst/>
                        </a:rPr>
                        <a:t>Alan</a:t>
                      </a:r>
                      <a:endParaRPr lang="tr-TR" sz="16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800">
                          <a:effectLst/>
                        </a:rPr>
                        <a:t>Dal</a:t>
                      </a:r>
                      <a:endParaRPr lang="tr-TR" sz="1600">
                        <a:effectLst/>
                        <a:latin typeface="Calibri"/>
                        <a:ea typeface="Calibri"/>
                        <a:cs typeface="Times New Roman"/>
                      </a:endParaRPr>
                    </a:p>
                  </a:txBody>
                  <a:tcPr marL="9525" marR="9525" marT="9525" marB="9525"/>
                </a:tc>
              </a:tr>
              <a:tr h="553115">
                <a:tc>
                  <a:txBody>
                    <a:bodyPr/>
                    <a:lstStyle/>
                    <a:p>
                      <a:pPr algn="l">
                        <a:lnSpc>
                          <a:spcPct val="115000"/>
                        </a:lnSpc>
                        <a:spcAft>
                          <a:spcPts val="0"/>
                        </a:spcAft>
                      </a:pPr>
                      <a:r>
                        <a:rPr lang="tr-TR" sz="1800">
                          <a:effectLst/>
                        </a:rPr>
                        <a:t>1</a:t>
                      </a:r>
                      <a:endParaRPr lang="tr-TR" sz="16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800">
                          <a:effectLst/>
                        </a:rPr>
                        <a:t>AMP</a:t>
                      </a:r>
                      <a:endParaRPr lang="tr-TR" sz="16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800">
                          <a:effectLst/>
                        </a:rPr>
                        <a:t>SAĞLIK HİZMETLERİ</a:t>
                      </a:r>
                      <a:endParaRPr lang="tr-TR" sz="16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800">
                          <a:effectLst/>
                        </a:rPr>
                        <a:t>Hemşire Yardımcılığı</a:t>
                      </a:r>
                      <a:endParaRPr lang="tr-TR" sz="1600">
                        <a:effectLst/>
                        <a:latin typeface="Calibri"/>
                        <a:ea typeface="Calibri"/>
                        <a:cs typeface="Times New Roman"/>
                      </a:endParaRPr>
                    </a:p>
                  </a:txBody>
                  <a:tcPr marL="9525" marR="9525" marT="9525" marB="9525"/>
                </a:tc>
              </a:tr>
              <a:tr h="744209">
                <a:tc>
                  <a:txBody>
                    <a:bodyPr/>
                    <a:lstStyle/>
                    <a:p>
                      <a:pPr algn="l">
                        <a:lnSpc>
                          <a:spcPct val="115000"/>
                        </a:lnSpc>
                        <a:spcAft>
                          <a:spcPts val="0"/>
                        </a:spcAft>
                      </a:pPr>
                      <a:r>
                        <a:rPr lang="tr-TR" sz="1800">
                          <a:effectLst/>
                        </a:rPr>
                        <a:t>2</a:t>
                      </a:r>
                      <a:endParaRPr lang="tr-TR" sz="16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800">
                          <a:effectLst/>
                        </a:rPr>
                        <a:t>AMP</a:t>
                      </a:r>
                      <a:endParaRPr lang="tr-TR" sz="16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800">
                          <a:effectLst/>
                        </a:rPr>
                        <a:t>SAĞLIK HİZMETLERİ</a:t>
                      </a:r>
                      <a:endParaRPr lang="tr-TR" sz="16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800" dirty="0">
                          <a:effectLst/>
                        </a:rPr>
                        <a:t>Sağlık Bakım Teknisyenliği</a:t>
                      </a:r>
                      <a:endParaRPr lang="tr-TR" sz="1600" dirty="0">
                        <a:effectLst/>
                        <a:latin typeface="Calibri"/>
                        <a:ea typeface="Calibri"/>
                        <a:cs typeface="Times New Roman"/>
                      </a:endParaRPr>
                    </a:p>
                  </a:txBody>
                  <a:tcPr marL="9525" marR="9525" marT="9525" marB="9525"/>
                </a:tc>
              </a:tr>
            </a:tbl>
          </a:graphicData>
        </a:graphic>
      </p:graphicFrame>
    </p:spTree>
    <p:extLst>
      <p:ext uri="{BB962C8B-B14F-4D97-AF65-F5344CB8AC3E}">
        <p14:creationId xmlns:p14="http://schemas.microsoft.com/office/powerpoint/2010/main" val="38707928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Derince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338297863"/>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gridCol w="4701208"/>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YENİKENT MAH. PEHLİVAN SOKAK NO:3 PK:41900 DERİNCE/KOCAELİ</a:t>
                      </a:r>
                      <a:endParaRPr lang="tr-TR" dirty="0"/>
                    </a:p>
                  </a:txBody>
                  <a:tcPr/>
                </a:tc>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2622333760</a:t>
                      </a:r>
                      <a:endParaRPr lang="tr-TR" dirty="0"/>
                    </a:p>
                  </a:txBody>
                  <a:tcPr/>
                </a:tc>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http://derincemtal.k12.tr</a:t>
                      </a:r>
                      <a:endParaRPr lang="tr-TR" dirty="0"/>
                    </a:p>
                  </a:txBody>
                  <a:tcPr/>
                </a:tc>
              </a:tr>
              <a:tr h="864096">
                <a:tc>
                  <a:txBody>
                    <a:bodyPr/>
                    <a:lstStyle/>
                    <a:p>
                      <a:pPr algn="l">
                        <a:lnSpc>
                          <a:spcPct val="115000"/>
                        </a:lnSpc>
                        <a:spcAft>
                          <a:spcPts val="0"/>
                        </a:spcAft>
                      </a:pPr>
                      <a:r>
                        <a:rPr lang="tr-TR" sz="2400" dirty="0" smtClean="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KARMA</a:t>
                      </a:r>
                      <a:endParaRPr lang="tr-TR" dirty="0"/>
                    </a:p>
                  </a:txBody>
                  <a:tcPr/>
                </a:tc>
              </a:tr>
            </a:tbl>
          </a:graphicData>
        </a:graphic>
      </p:graphicFrame>
    </p:spTree>
    <p:extLst>
      <p:ext uri="{BB962C8B-B14F-4D97-AF65-F5344CB8AC3E}">
        <p14:creationId xmlns:p14="http://schemas.microsoft.com/office/powerpoint/2010/main" val="18351188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Derince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459821787"/>
              </p:ext>
            </p:extLst>
          </p:nvPr>
        </p:nvGraphicFramePr>
        <p:xfrm>
          <a:off x="971600" y="2132856"/>
          <a:ext cx="7560840" cy="4248470"/>
        </p:xfrm>
        <a:graphic>
          <a:graphicData uri="http://schemas.openxmlformats.org/drawingml/2006/table">
            <a:tbl>
              <a:tblPr firstRow="1" firstCol="1" bandRow="1">
                <a:tableStyleId>{5C22544A-7EE6-4342-B048-85BDC9FD1C3A}</a:tableStyleId>
              </a:tblPr>
              <a:tblGrid>
                <a:gridCol w="404210"/>
                <a:gridCol w="1001819"/>
                <a:gridCol w="3285010"/>
                <a:gridCol w="2869801"/>
              </a:tblGrid>
              <a:tr h="1028690">
                <a:tc>
                  <a:txBody>
                    <a:bodyPr/>
                    <a:lstStyle/>
                    <a:p>
                      <a:pPr>
                        <a:lnSpc>
                          <a:spcPct val="115000"/>
                        </a:lnSpc>
                      </a:pPr>
                      <a:endParaRPr lang="tr-TR" sz="1400" dirty="0">
                        <a:effectLst/>
                        <a:latin typeface="Calibri"/>
                      </a:endParaRPr>
                    </a:p>
                  </a:txBody>
                  <a:tcPr marL="9525" marR="9525" marT="9525" marB="9525"/>
                </a:tc>
                <a:tc>
                  <a:txBody>
                    <a:bodyPr/>
                    <a:lstStyle/>
                    <a:p>
                      <a:pPr algn="ctr">
                        <a:lnSpc>
                          <a:spcPct val="115000"/>
                        </a:lnSpc>
                        <a:spcAft>
                          <a:spcPts val="0"/>
                        </a:spcAft>
                      </a:pPr>
                      <a:r>
                        <a:rPr lang="tr-TR" sz="1600">
                          <a:effectLst/>
                        </a:rPr>
                        <a:t>Program Türü</a:t>
                      </a:r>
                      <a:endParaRPr lang="tr-TR" sz="14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dirty="0">
                          <a:effectLst/>
                        </a:rPr>
                        <a:t>Alan</a:t>
                      </a:r>
                      <a:endParaRPr lang="tr-TR" sz="14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a:effectLst/>
                        </a:rPr>
                        <a:t>Dal</a:t>
                      </a:r>
                      <a:endParaRPr lang="tr-TR" sz="1400">
                        <a:effectLst/>
                        <a:latin typeface="Calibri"/>
                        <a:ea typeface="Calibri"/>
                        <a:cs typeface="Times New Roman"/>
                      </a:endParaRPr>
                    </a:p>
                  </a:txBody>
                  <a:tcPr marL="9525" marR="9525" marT="9525" marB="9525"/>
                </a:tc>
              </a:tr>
              <a:tr h="536630">
                <a:tc>
                  <a:txBody>
                    <a:bodyPr/>
                    <a:lstStyle/>
                    <a:p>
                      <a:pPr>
                        <a:lnSpc>
                          <a:spcPct val="115000"/>
                        </a:lnSpc>
                        <a:spcAft>
                          <a:spcPts val="0"/>
                        </a:spcAft>
                      </a:pPr>
                      <a:r>
                        <a:rPr lang="tr-TR" sz="1600">
                          <a:effectLst/>
                        </a:rPr>
                        <a:t>1</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BÜRO YÖNETİMİ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Yönetici Sekreterliği</a:t>
                      </a:r>
                      <a:endParaRPr lang="tr-TR" sz="1400">
                        <a:effectLst/>
                        <a:latin typeface="Calibri"/>
                        <a:ea typeface="Calibri"/>
                        <a:cs typeface="Times New Roman"/>
                      </a:endParaRPr>
                    </a:p>
                  </a:txBody>
                  <a:tcPr marL="9525" marR="9525" marT="9525" marB="9525"/>
                </a:tc>
              </a:tr>
              <a:tr h="536630">
                <a:tc>
                  <a:txBody>
                    <a:bodyPr/>
                    <a:lstStyle/>
                    <a:p>
                      <a:pPr>
                        <a:lnSpc>
                          <a:spcPct val="115000"/>
                        </a:lnSpc>
                        <a:spcAft>
                          <a:spcPts val="0"/>
                        </a:spcAft>
                      </a:pPr>
                      <a:r>
                        <a:rPr lang="tr-TR" sz="1600">
                          <a:effectLst/>
                        </a:rPr>
                        <a:t>2</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ULAŞTIRMA HİZMETLERİ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Lojistik</a:t>
                      </a:r>
                      <a:endParaRPr lang="tr-TR" sz="1400">
                        <a:effectLst/>
                        <a:latin typeface="Calibri"/>
                        <a:ea typeface="Calibri"/>
                        <a:cs typeface="Times New Roman"/>
                      </a:endParaRPr>
                    </a:p>
                  </a:txBody>
                  <a:tcPr marL="9525" marR="9525" marT="9525" marB="9525"/>
                </a:tc>
              </a:tr>
              <a:tr h="536630">
                <a:tc>
                  <a:txBody>
                    <a:bodyPr/>
                    <a:lstStyle/>
                    <a:p>
                      <a:pPr>
                        <a:lnSpc>
                          <a:spcPct val="115000"/>
                        </a:lnSpc>
                        <a:spcAft>
                          <a:spcPts val="0"/>
                        </a:spcAft>
                      </a:pPr>
                      <a:r>
                        <a:rPr lang="tr-TR" sz="1600">
                          <a:effectLst/>
                        </a:rPr>
                        <a:t>3</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BİLİŞİM TEKNOLOJİLERİ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Veri Tabanı Programcılığı</a:t>
                      </a:r>
                      <a:endParaRPr lang="tr-TR" sz="1400">
                        <a:effectLst/>
                        <a:latin typeface="Calibri"/>
                        <a:ea typeface="Calibri"/>
                        <a:cs typeface="Times New Roman"/>
                      </a:endParaRPr>
                    </a:p>
                  </a:txBody>
                  <a:tcPr marL="9525" marR="9525" marT="9525" marB="9525"/>
                </a:tc>
              </a:tr>
              <a:tr h="536630">
                <a:tc>
                  <a:txBody>
                    <a:bodyPr/>
                    <a:lstStyle/>
                    <a:p>
                      <a:pPr>
                        <a:lnSpc>
                          <a:spcPct val="115000"/>
                        </a:lnSpc>
                        <a:spcAft>
                          <a:spcPts val="0"/>
                        </a:spcAft>
                      </a:pPr>
                      <a:r>
                        <a:rPr lang="tr-TR" sz="1600">
                          <a:effectLst/>
                        </a:rPr>
                        <a:t>4</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MUHASEBE VE FİNANSMAN</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Bilgisayarlı Muhasebe</a:t>
                      </a:r>
                      <a:endParaRPr lang="tr-TR" sz="1400">
                        <a:effectLst/>
                        <a:latin typeface="Calibri"/>
                        <a:ea typeface="Calibri"/>
                        <a:cs typeface="Times New Roman"/>
                      </a:endParaRPr>
                    </a:p>
                  </a:txBody>
                  <a:tcPr marL="9525" marR="9525" marT="9525" marB="9525"/>
                </a:tc>
              </a:tr>
              <a:tr h="536630">
                <a:tc>
                  <a:txBody>
                    <a:bodyPr/>
                    <a:lstStyle/>
                    <a:p>
                      <a:pPr>
                        <a:lnSpc>
                          <a:spcPct val="115000"/>
                        </a:lnSpc>
                        <a:spcAft>
                          <a:spcPts val="0"/>
                        </a:spcAft>
                      </a:pPr>
                      <a:r>
                        <a:rPr lang="tr-TR" sz="1600">
                          <a:effectLst/>
                        </a:rPr>
                        <a:t>5</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BİLİŞİM TEKNOLOJİLERİ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Web Programcılığı</a:t>
                      </a:r>
                      <a:endParaRPr lang="tr-TR" sz="1400">
                        <a:effectLst/>
                        <a:latin typeface="Calibri"/>
                        <a:ea typeface="Calibri"/>
                        <a:cs typeface="Times New Roman"/>
                      </a:endParaRPr>
                    </a:p>
                  </a:txBody>
                  <a:tcPr marL="9525" marR="9525" marT="9525" marB="9525"/>
                </a:tc>
              </a:tr>
              <a:tr h="536630">
                <a:tc>
                  <a:txBody>
                    <a:bodyPr/>
                    <a:lstStyle/>
                    <a:p>
                      <a:pPr>
                        <a:lnSpc>
                          <a:spcPct val="115000"/>
                        </a:lnSpc>
                        <a:spcAft>
                          <a:spcPts val="0"/>
                        </a:spcAft>
                      </a:pPr>
                      <a:r>
                        <a:rPr lang="tr-TR" sz="1600">
                          <a:effectLst/>
                        </a:rPr>
                        <a:t>6</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MUHASEBE VE FİNANSMAN</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dirty="0">
                          <a:effectLst/>
                        </a:rPr>
                        <a:t>Dış Ticaret Ofis Hizmetleri</a:t>
                      </a:r>
                      <a:endParaRPr lang="tr-TR" sz="1400" dirty="0">
                        <a:effectLst/>
                        <a:latin typeface="Calibri"/>
                        <a:ea typeface="Calibri"/>
                        <a:cs typeface="Times New Roman"/>
                      </a:endParaRPr>
                    </a:p>
                  </a:txBody>
                  <a:tcPr marL="9525" marR="9525" marT="9525" marB="9525"/>
                </a:tc>
              </a:tr>
            </a:tbl>
          </a:graphicData>
        </a:graphic>
      </p:graphicFrame>
    </p:spTree>
    <p:extLst>
      <p:ext uri="{BB962C8B-B14F-4D97-AF65-F5344CB8AC3E}">
        <p14:creationId xmlns:p14="http://schemas.microsoft.com/office/powerpoint/2010/main" val="4278286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476250"/>
            <a:ext cx="7558088" cy="792163"/>
          </a:xfrm>
        </p:spPr>
        <p:txBody>
          <a:bodyPr/>
          <a:lstStyle/>
          <a:p>
            <a:pPr>
              <a:defRPr/>
            </a:pPr>
            <a:r>
              <a:rPr lang="tr-TR" sz="4000" b="1" dirty="0" smtClean="0">
                <a:solidFill>
                  <a:schemeClr val="accent1">
                    <a:lumMod val="20000"/>
                    <a:lumOff val="80000"/>
                  </a:schemeClr>
                </a:solidFill>
              </a:rPr>
              <a:t>Lise Seçimi</a:t>
            </a:r>
          </a:p>
        </p:txBody>
      </p:sp>
      <p:sp>
        <p:nvSpPr>
          <p:cNvPr id="34819" name="Rectangle 3"/>
          <p:cNvSpPr>
            <a:spLocks noGrp="1" noChangeArrowheads="1"/>
          </p:cNvSpPr>
          <p:nvPr>
            <p:ph idx="1"/>
          </p:nvPr>
        </p:nvSpPr>
        <p:spPr>
          <a:xfrm>
            <a:off x="714348" y="1142984"/>
            <a:ext cx="8001056" cy="5357850"/>
          </a:xfrm>
        </p:spPr>
        <p:txBody>
          <a:bodyPr>
            <a:normAutofit/>
          </a:bodyPr>
          <a:lstStyle/>
          <a:p>
            <a:pPr>
              <a:buFontTx/>
              <a:buNone/>
              <a:defRPr/>
            </a:pPr>
            <a:endParaRPr lang="tr-TR" sz="2800" dirty="0" smtClean="0">
              <a:effectLst>
                <a:outerShdw blurRad="38100" dist="38100" dir="2700000" algn="tl">
                  <a:srgbClr val="000000">
                    <a:alpha val="43137"/>
                  </a:srgbClr>
                </a:outerShdw>
              </a:effectLst>
              <a:latin typeface="+mj-lt"/>
            </a:endParaRPr>
          </a:p>
          <a:p>
            <a:pPr>
              <a:lnSpc>
                <a:spcPct val="110000"/>
              </a:lnSpc>
              <a:buFontTx/>
              <a:buNone/>
              <a:defRPr/>
            </a:pPr>
            <a:r>
              <a:rPr lang="tr-TR" sz="2800" dirty="0" smtClean="0">
                <a:effectLst>
                  <a:outerShdw blurRad="38100" dist="38100" dir="2700000" algn="tl">
                    <a:srgbClr val="000000">
                      <a:alpha val="43137"/>
                    </a:srgbClr>
                  </a:outerShdw>
                </a:effectLst>
                <a:latin typeface="+mj-lt"/>
              </a:rPr>
              <a:t>	*</a:t>
            </a:r>
            <a:r>
              <a:rPr lang="tr-TR" sz="2800" dirty="0" smtClean="0">
                <a:effectLst>
                  <a:outerShdw blurRad="38100" dist="38100" dir="2700000" algn="tl">
                    <a:srgbClr val="000000">
                      <a:alpha val="43137"/>
                    </a:srgbClr>
                  </a:outerShdw>
                </a:effectLst>
              </a:rPr>
              <a:t>Lise tercihi istenilen mesleğe karar vermek </a:t>
            </a:r>
          </a:p>
          <a:p>
            <a:pPr>
              <a:lnSpc>
                <a:spcPct val="110000"/>
              </a:lnSpc>
              <a:buFontTx/>
              <a:buNone/>
              <a:defRPr/>
            </a:pPr>
            <a:r>
              <a:rPr lang="tr-TR" sz="2800" dirty="0" smtClean="0">
                <a:effectLst>
                  <a:outerShdw blurRad="38100" dist="38100" dir="2700000" algn="tl">
                    <a:srgbClr val="000000">
                      <a:alpha val="43137"/>
                    </a:srgbClr>
                  </a:outerShdw>
                </a:effectLst>
              </a:rPr>
              <a:t>    açısından önemlidir. Liseden sonra sizler </a:t>
            </a:r>
          </a:p>
          <a:p>
            <a:pPr>
              <a:lnSpc>
                <a:spcPct val="110000"/>
              </a:lnSpc>
              <a:buFontTx/>
              <a:buNone/>
              <a:defRPr/>
            </a:pPr>
            <a:r>
              <a:rPr lang="tr-TR" sz="2800" dirty="0" smtClean="0">
                <a:effectLst>
                  <a:outerShdw blurRad="38100" dist="38100" dir="2700000" algn="tl">
                    <a:srgbClr val="000000">
                      <a:alpha val="43137"/>
                    </a:srgbClr>
                  </a:outerShdw>
                </a:effectLst>
              </a:rPr>
              <a:t>	isterseniz üniversite sınavı ile akademik </a:t>
            </a:r>
          </a:p>
          <a:p>
            <a:pPr>
              <a:lnSpc>
                <a:spcPct val="110000"/>
              </a:lnSpc>
              <a:buFontTx/>
              <a:buNone/>
              <a:defRPr/>
            </a:pPr>
            <a:r>
              <a:rPr lang="tr-TR" sz="2800" dirty="0" smtClean="0">
                <a:effectLst>
                  <a:outerShdw blurRad="38100" dist="38100" dir="2700000" algn="tl">
                    <a:srgbClr val="000000">
                      <a:alpha val="43137"/>
                    </a:srgbClr>
                  </a:outerShdw>
                </a:effectLst>
              </a:rPr>
              <a:t>	eğitiminize devam edebilir yada seçmeyi düşündüğünüz meslekle iş hayatına da atılabilirsiniz. </a:t>
            </a:r>
          </a:p>
          <a:p>
            <a:pPr>
              <a:lnSpc>
                <a:spcPct val="110000"/>
              </a:lnSpc>
              <a:buFontTx/>
              <a:buNone/>
              <a:defRPr/>
            </a:pPr>
            <a:r>
              <a:rPr lang="tr-TR" sz="2800" dirty="0" smtClean="0">
                <a:effectLst>
                  <a:outerShdw blurRad="38100" dist="38100" dir="2700000" algn="tl">
                    <a:srgbClr val="000000">
                      <a:alpha val="43137"/>
                    </a:srgbClr>
                  </a:outerShdw>
                </a:effectLst>
              </a:rPr>
              <a:t>	*Birey  kendisini tanıyarak özelliklerine </a:t>
            </a:r>
          </a:p>
          <a:p>
            <a:pPr>
              <a:lnSpc>
                <a:spcPct val="110000"/>
              </a:lnSpc>
              <a:buFontTx/>
              <a:buNone/>
              <a:defRPr/>
            </a:pPr>
            <a:r>
              <a:rPr lang="tr-TR" sz="2800" dirty="0" smtClean="0">
                <a:effectLst>
                  <a:outerShdw blurRad="38100" dist="38100" dir="2700000" algn="tl">
                    <a:srgbClr val="000000">
                      <a:alpha val="43137"/>
                    </a:srgbClr>
                  </a:outerShdw>
                </a:effectLst>
              </a:rPr>
              <a:t>	uygun bir alanı seçerek mesleğini bu </a:t>
            </a:r>
          </a:p>
          <a:p>
            <a:pPr>
              <a:lnSpc>
                <a:spcPct val="110000"/>
              </a:lnSpc>
              <a:buFontTx/>
              <a:buNone/>
              <a:defRPr/>
            </a:pPr>
            <a:r>
              <a:rPr lang="tr-TR" sz="2800" dirty="0" smtClean="0">
                <a:effectLst>
                  <a:outerShdw blurRad="38100" dist="38100" dir="2700000" algn="tl">
                    <a:srgbClr val="000000">
                      <a:alpha val="43137"/>
                    </a:srgbClr>
                  </a:outerShdw>
                </a:effectLst>
              </a:rPr>
              <a:t>	dönemde belirleyecektir. </a:t>
            </a:r>
          </a:p>
          <a:p>
            <a:pPr algn="ctr">
              <a:buFontTx/>
              <a:buNone/>
              <a:defRPr/>
            </a:pPr>
            <a:endParaRPr lang="tr-TR" sz="2800" dirty="0" smtClean="0">
              <a:effectLst>
                <a:outerShdw blurRad="38100" dist="38100" dir="2700000" algn="tl">
                  <a:srgbClr val="000000">
                    <a:alpha val="43137"/>
                  </a:srgbClr>
                </a:outerShdw>
              </a:effectLst>
            </a:endParaRPr>
          </a:p>
          <a:p>
            <a:pPr algn="ctr">
              <a:buFontTx/>
              <a:buNone/>
              <a:defRPr/>
            </a:pPr>
            <a:endParaRPr lang="tr-TR" sz="2400" dirty="0" smtClean="0">
              <a:effectLst>
                <a:outerShdw blurRad="38100" dist="38100" dir="2700000" algn="tl">
                  <a:srgbClr val="000000">
                    <a:alpha val="43137"/>
                  </a:srgbClr>
                </a:outerShdw>
              </a:effectLst>
              <a:latin typeface="+mj-lt"/>
            </a:endParaRPr>
          </a:p>
          <a:p>
            <a:pPr>
              <a:buFontTx/>
              <a:buNone/>
              <a:defRPr/>
            </a:pPr>
            <a:endParaRPr lang="tr-TR" dirty="0" smtClean="0">
              <a:latin typeface="Times New Roman" pitchFamily="18" charset="0"/>
            </a:endParaRPr>
          </a:p>
          <a:p>
            <a:pPr>
              <a:defRPr/>
            </a:pPr>
            <a:endParaRPr lang="tr-TR"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Zehra-Emine </a:t>
            </a:r>
            <a:r>
              <a:rPr lang="tr-TR" sz="4000" b="1" dirty="0" err="1"/>
              <a:t>Öçgüder</a:t>
            </a:r>
            <a:r>
              <a:rPr lang="tr-TR" sz="4000" b="1" dirty="0"/>
              <a:t>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844144275"/>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gridCol w="4701208"/>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YENİKENT MAH. BARIŞ MANÇO SK. NO: 13 DERİNCE / KOCAELİ</a:t>
                      </a:r>
                      <a:endParaRPr lang="tr-TR" dirty="0"/>
                    </a:p>
                  </a:txBody>
                  <a:tcPr/>
                </a:tc>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2622334443</a:t>
                      </a:r>
                      <a:endParaRPr lang="tr-TR" dirty="0"/>
                    </a:p>
                  </a:txBody>
                  <a:tcPr/>
                </a:tc>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http://zehraemineocguder.meb.k12.tr/</a:t>
                      </a:r>
                      <a:endParaRPr lang="tr-TR" dirty="0"/>
                    </a:p>
                  </a:txBody>
                  <a:tcPr/>
                </a:tc>
              </a:tr>
              <a:tr h="864096">
                <a:tc>
                  <a:txBody>
                    <a:bodyPr/>
                    <a:lstStyle/>
                    <a:p>
                      <a:pPr algn="l">
                        <a:lnSpc>
                          <a:spcPct val="115000"/>
                        </a:lnSpc>
                        <a:spcAft>
                          <a:spcPts val="0"/>
                        </a:spcAft>
                      </a:pPr>
                      <a:r>
                        <a:rPr lang="tr-TR" sz="2400" dirty="0" smtClean="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KIZ</a:t>
                      </a:r>
                      <a:endParaRPr lang="tr-TR" dirty="0"/>
                    </a:p>
                  </a:txBody>
                  <a:tcPr/>
                </a:tc>
              </a:tr>
            </a:tbl>
          </a:graphicData>
        </a:graphic>
      </p:graphicFrame>
    </p:spTree>
    <p:extLst>
      <p:ext uri="{BB962C8B-B14F-4D97-AF65-F5344CB8AC3E}">
        <p14:creationId xmlns:p14="http://schemas.microsoft.com/office/powerpoint/2010/main" val="16681481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Zehra-Emine </a:t>
            </a:r>
            <a:r>
              <a:rPr lang="tr-TR" sz="4000" b="1" dirty="0" err="1"/>
              <a:t>Öçgüder</a:t>
            </a:r>
            <a:r>
              <a:rPr lang="tr-TR" sz="4000" b="1" dirty="0"/>
              <a:t>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704634290"/>
              </p:ext>
            </p:extLst>
          </p:nvPr>
        </p:nvGraphicFramePr>
        <p:xfrm>
          <a:off x="467544" y="1844827"/>
          <a:ext cx="8352927" cy="4464496"/>
        </p:xfrm>
        <a:graphic>
          <a:graphicData uri="http://schemas.openxmlformats.org/drawingml/2006/table">
            <a:tbl>
              <a:tblPr firstRow="1" firstCol="1" bandRow="1">
                <a:tableStyleId>{5C22544A-7EE6-4342-B048-85BDC9FD1C3A}</a:tableStyleId>
              </a:tblPr>
              <a:tblGrid>
                <a:gridCol w="291911"/>
                <a:gridCol w="960106"/>
                <a:gridCol w="4536747"/>
                <a:gridCol w="2564163"/>
              </a:tblGrid>
              <a:tr h="640269">
                <a:tc>
                  <a:txBody>
                    <a:bodyPr/>
                    <a:lstStyle/>
                    <a:p>
                      <a:pPr algn="ctr">
                        <a:lnSpc>
                          <a:spcPct val="115000"/>
                        </a:lnSpc>
                        <a:spcAft>
                          <a:spcPts val="0"/>
                        </a:spcAft>
                      </a:pPr>
                      <a:endParaRPr lang="tr-TR" sz="14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a:effectLst/>
                        </a:rPr>
                        <a:t>Program Türü</a:t>
                      </a:r>
                      <a:endParaRPr lang="tr-TR" sz="14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dirty="0">
                          <a:effectLst/>
                        </a:rPr>
                        <a:t>Alan</a:t>
                      </a:r>
                      <a:endParaRPr lang="tr-TR" sz="14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a:effectLst/>
                        </a:rPr>
                        <a:t>Dal</a:t>
                      </a:r>
                      <a:endParaRPr lang="tr-TR" sz="1400">
                        <a:effectLst/>
                        <a:latin typeface="Calibri"/>
                        <a:ea typeface="Calibri"/>
                        <a:cs typeface="Times New Roman"/>
                      </a:endParaRPr>
                    </a:p>
                  </a:txBody>
                  <a:tcPr marL="9525" marR="9525" marT="9525" marB="9525"/>
                </a:tc>
              </a:tr>
              <a:tr h="334005">
                <a:tc>
                  <a:txBody>
                    <a:bodyPr/>
                    <a:lstStyle/>
                    <a:p>
                      <a:pPr>
                        <a:lnSpc>
                          <a:spcPct val="115000"/>
                        </a:lnSpc>
                        <a:spcAft>
                          <a:spcPts val="0"/>
                        </a:spcAft>
                      </a:pPr>
                      <a:r>
                        <a:rPr lang="tr-TR" sz="1600">
                          <a:effectLst/>
                        </a:rPr>
                        <a:t>1</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BİLİŞİM TEKNOLOJİLERİ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Web Programcılığı</a:t>
                      </a:r>
                      <a:endParaRPr lang="tr-TR" sz="1400">
                        <a:effectLst/>
                        <a:latin typeface="Calibri"/>
                        <a:ea typeface="Calibri"/>
                        <a:cs typeface="Times New Roman"/>
                      </a:endParaRPr>
                    </a:p>
                  </a:txBody>
                  <a:tcPr marL="9525" marR="9525" marT="9525" marB="9525"/>
                </a:tc>
              </a:tr>
              <a:tr h="459582">
                <a:tc>
                  <a:txBody>
                    <a:bodyPr/>
                    <a:lstStyle/>
                    <a:p>
                      <a:pPr>
                        <a:lnSpc>
                          <a:spcPct val="115000"/>
                        </a:lnSpc>
                        <a:spcAft>
                          <a:spcPts val="0"/>
                        </a:spcAft>
                      </a:pPr>
                      <a:r>
                        <a:rPr lang="tr-TR" sz="1600">
                          <a:effectLst/>
                        </a:rPr>
                        <a:t>2</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MODA TASARIM TEKNOLOJİLERİ*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Kadın Giyim Modelistliği</a:t>
                      </a:r>
                      <a:endParaRPr lang="tr-TR" sz="1400">
                        <a:effectLst/>
                        <a:latin typeface="Calibri"/>
                        <a:ea typeface="Calibri"/>
                        <a:cs typeface="Times New Roman"/>
                      </a:endParaRPr>
                    </a:p>
                  </a:txBody>
                  <a:tcPr marL="9525" marR="9525" marT="9525" marB="9525"/>
                </a:tc>
              </a:tr>
              <a:tr h="472526">
                <a:tc>
                  <a:txBody>
                    <a:bodyPr/>
                    <a:lstStyle/>
                    <a:p>
                      <a:pPr>
                        <a:lnSpc>
                          <a:spcPct val="115000"/>
                        </a:lnSpc>
                        <a:spcAft>
                          <a:spcPts val="0"/>
                        </a:spcAft>
                      </a:pPr>
                      <a:r>
                        <a:rPr lang="tr-TR" sz="1600">
                          <a:effectLst/>
                        </a:rPr>
                        <a:t>3</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GÜZELLİK VE SAÇ BAKIM HİZMETLERİ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Saç Bakımı</a:t>
                      </a:r>
                      <a:endParaRPr lang="tr-TR" sz="1400">
                        <a:effectLst/>
                        <a:latin typeface="Calibri"/>
                        <a:ea typeface="Calibri"/>
                        <a:cs typeface="Times New Roman"/>
                      </a:endParaRPr>
                    </a:p>
                  </a:txBody>
                  <a:tcPr marL="9525" marR="9525" marT="9525" marB="9525"/>
                </a:tc>
              </a:tr>
              <a:tr h="472526">
                <a:tc>
                  <a:txBody>
                    <a:bodyPr/>
                    <a:lstStyle/>
                    <a:p>
                      <a:pPr>
                        <a:lnSpc>
                          <a:spcPct val="115000"/>
                        </a:lnSpc>
                        <a:spcAft>
                          <a:spcPts val="0"/>
                        </a:spcAft>
                      </a:pPr>
                      <a:r>
                        <a:rPr lang="tr-TR" sz="1600">
                          <a:effectLst/>
                        </a:rPr>
                        <a:t>4</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AİLE VE TÜKETİCİ HİZMETLERİ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dirty="0">
                          <a:effectLst/>
                        </a:rPr>
                        <a:t>Sosyal Destek Hizmetleri</a:t>
                      </a:r>
                      <a:endParaRPr lang="tr-TR" sz="1400" dirty="0">
                        <a:effectLst/>
                        <a:latin typeface="Calibri"/>
                        <a:ea typeface="Calibri"/>
                        <a:cs typeface="Times New Roman"/>
                      </a:endParaRPr>
                    </a:p>
                  </a:txBody>
                  <a:tcPr marL="9525" marR="9525" marT="9525" marB="9525"/>
                </a:tc>
              </a:tr>
              <a:tr h="472526">
                <a:tc>
                  <a:txBody>
                    <a:bodyPr/>
                    <a:lstStyle/>
                    <a:p>
                      <a:pPr>
                        <a:lnSpc>
                          <a:spcPct val="115000"/>
                        </a:lnSpc>
                        <a:spcAft>
                          <a:spcPts val="0"/>
                        </a:spcAft>
                      </a:pPr>
                      <a:r>
                        <a:rPr lang="tr-TR" sz="1600">
                          <a:effectLst/>
                        </a:rPr>
                        <a:t>5</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ÇOCUK GELİŞİMİ VE EĞİTİMİ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Erken Çocukluk Eğitimi</a:t>
                      </a:r>
                      <a:endParaRPr lang="tr-TR" sz="1400">
                        <a:effectLst/>
                        <a:latin typeface="Calibri"/>
                        <a:ea typeface="Calibri"/>
                        <a:cs typeface="Times New Roman"/>
                      </a:endParaRPr>
                    </a:p>
                  </a:txBody>
                  <a:tcPr marL="9525" marR="9525" marT="9525" marB="9525"/>
                </a:tc>
              </a:tr>
              <a:tr h="334005">
                <a:tc>
                  <a:txBody>
                    <a:bodyPr/>
                    <a:lstStyle/>
                    <a:p>
                      <a:pPr>
                        <a:lnSpc>
                          <a:spcPct val="115000"/>
                        </a:lnSpc>
                        <a:spcAft>
                          <a:spcPts val="0"/>
                        </a:spcAft>
                      </a:pPr>
                      <a:r>
                        <a:rPr lang="tr-TR" sz="1600">
                          <a:effectLst/>
                        </a:rPr>
                        <a:t>6</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GRAFİK VE FOTOĞRAF</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Grafik</a:t>
                      </a:r>
                      <a:endParaRPr lang="tr-TR" sz="1400">
                        <a:effectLst/>
                        <a:latin typeface="Calibri"/>
                        <a:ea typeface="Calibri"/>
                        <a:cs typeface="Times New Roman"/>
                      </a:endParaRPr>
                    </a:p>
                  </a:txBody>
                  <a:tcPr marL="9525" marR="9525" marT="9525" marB="9525"/>
                </a:tc>
              </a:tr>
              <a:tr h="472526">
                <a:tc>
                  <a:txBody>
                    <a:bodyPr/>
                    <a:lstStyle/>
                    <a:p>
                      <a:pPr>
                        <a:lnSpc>
                          <a:spcPct val="115000"/>
                        </a:lnSpc>
                        <a:spcAft>
                          <a:spcPts val="0"/>
                        </a:spcAft>
                      </a:pPr>
                      <a:r>
                        <a:rPr lang="tr-TR" sz="1600">
                          <a:effectLst/>
                        </a:rPr>
                        <a:t>7</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AİLE VE TÜKETİCİ HİZMETLERİ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Tüketici Hizmetleri</a:t>
                      </a:r>
                      <a:endParaRPr lang="tr-TR" sz="1400">
                        <a:effectLst/>
                        <a:latin typeface="Calibri"/>
                        <a:ea typeface="Calibri"/>
                        <a:cs typeface="Times New Roman"/>
                      </a:endParaRPr>
                    </a:p>
                  </a:txBody>
                  <a:tcPr marL="9525" marR="9525" marT="9525" marB="9525"/>
                </a:tc>
              </a:tr>
              <a:tr h="472526">
                <a:tc>
                  <a:txBody>
                    <a:bodyPr/>
                    <a:lstStyle/>
                    <a:p>
                      <a:pPr>
                        <a:lnSpc>
                          <a:spcPct val="115000"/>
                        </a:lnSpc>
                        <a:spcAft>
                          <a:spcPts val="0"/>
                        </a:spcAft>
                      </a:pPr>
                      <a:r>
                        <a:rPr lang="tr-TR" sz="1600">
                          <a:effectLst/>
                        </a:rPr>
                        <a:t>8</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ÇOCUK GELİŞİMİ VE EĞİTİMİ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Özel Eğitim</a:t>
                      </a:r>
                      <a:endParaRPr lang="tr-TR" sz="1400">
                        <a:effectLst/>
                        <a:latin typeface="Calibri"/>
                        <a:ea typeface="Calibri"/>
                        <a:cs typeface="Times New Roman"/>
                      </a:endParaRPr>
                    </a:p>
                  </a:txBody>
                  <a:tcPr marL="9525" marR="9525" marT="9525" marB="9525"/>
                </a:tc>
              </a:tr>
              <a:tr h="334005">
                <a:tc>
                  <a:txBody>
                    <a:bodyPr/>
                    <a:lstStyle/>
                    <a:p>
                      <a:pPr>
                        <a:lnSpc>
                          <a:spcPct val="115000"/>
                        </a:lnSpc>
                        <a:spcAft>
                          <a:spcPts val="0"/>
                        </a:spcAft>
                      </a:pPr>
                      <a:r>
                        <a:rPr lang="tr-TR" sz="1600">
                          <a:effectLst/>
                        </a:rPr>
                        <a:t>9</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GÜZELLİK VE SAÇ BAKIM HİZMETLERİ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dirty="0">
                          <a:effectLst/>
                        </a:rPr>
                        <a:t>Cilt Bakımı</a:t>
                      </a:r>
                      <a:endParaRPr lang="tr-TR" sz="1400" dirty="0">
                        <a:effectLst/>
                        <a:latin typeface="Calibri"/>
                        <a:ea typeface="Calibri"/>
                        <a:cs typeface="Times New Roman"/>
                      </a:endParaRPr>
                    </a:p>
                  </a:txBody>
                  <a:tcPr marL="9525" marR="9525" marT="9525" marB="9525"/>
                </a:tc>
              </a:tr>
            </a:tbl>
          </a:graphicData>
        </a:graphic>
      </p:graphicFrame>
    </p:spTree>
    <p:extLst>
      <p:ext uri="{BB962C8B-B14F-4D97-AF65-F5344CB8AC3E}">
        <p14:creationId xmlns:p14="http://schemas.microsoft.com/office/powerpoint/2010/main" val="38340188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323528" y="2420888"/>
            <a:ext cx="8229600" cy="1399032"/>
          </a:xfrm>
        </p:spPr>
        <p:txBody>
          <a:bodyPr>
            <a:noAutofit/>
          </a:bodyPr>
          <a:lstStyle/>
          <a:p>
            <a:pPr algn="ctr"/>
            <a:r>
              <a:rPr lang="tr-TR" sz="4000" b="1" dirty="0" smtClean="0"/>
              <a:t>KANDIRA İLÇESİNDE BULUNAN MESLEKİ VE TEKNİK EĞİTİM VEREN OKULLAR</a:t>
            </a:r>
            <a:endParaRPr lang="tr-TR" sz="4000" b="1" dirty="0"/>
          </a:p>
        </p:txBody>
      </p:sp>
    </p:spTree>
    <p:extLst>
      <p:ext uri="{BB962C8B-B14F-4D97-AF65-F5344CB8AC3E}">
        <p14:creationId xmlns:p14="http://schemas.microsoft.com/office/powerpoint/2010/main" val="14979480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Kandıra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039051148"/>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gridCol w="4701208"/>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b="1" kern="1200" dirty="0" smtClean="0">
                          <a:solidFill>
                            <a:schemeClr val="tx1"/>
                          </a:solidFill>
                          <a:effectLst/>
                          <a:latin typeface="+mn-lt"/>
                          <a:ea typeface="+mn-ea"/>
                          <a:cs typeface="+mn-cs"/>
                        </a:rPr>
                        <a:t>ORHAN MAH. AHMET ALİ CADDE NO:138 PK:41600 KANDIRA/KOCAELİ</a:t>
                      </a:r>
                      <a:endParaRPr lang="tr-TR" dirty="0"/>
                    </a:p>
                  </a:txBody>
                  <a:tcPr/>
                </a:tc>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kern="1200" dirty="0" smtClean="0">
                          <a:solidFill>
                            <a:schemeClr val="tx1"/>
                          </a:solidFill>
                          <a:effectLst/>
                          <a:latin typeface="+mn-lt"/>
                          <a:ea typeface="+mn-ea"/>
                          <a:cs typeface="+mn-cs"/>
                        </a:rPr>
                        <a:t>2625515650</a:t>
                      </a:r>
                      <a:endParaRPr lang="tr-TR" dirty="0"/>
                    </a:p>
                  </a:txBody>
                  <a:tcPr/>
                </a:tc>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u="none" strike="noStrike" kern="1200" dirty="0" smtClean="0">
                          <a:solidFill>
                            <a:schemeClr val="tx1"/>
                          </a:solidFill>
                          <a:effectLst/>
                          <a:latin typeface="+mn-lt"/>
                          <a:ea typeface="+mn-ea"/>
                          <a:cs typeface="+mn-cs"/>
                          <a:hlinkClick r:id="rId2"/>
                        </a:rPr>
                        <a:t>http://kandirametem.meb.k12.tr</a:t>
                      </a:r>
                      <a:endParaRPr lang="tr-TR" dirty="0"/>
                    </a:p>
                  </a:txBody>
                  <a:tcPr/>
                </a:tc>
              </a:tr>
              <a:tr h="864096">
                <a:tc>
                  <a:txBody>
                    <a:bodyPr/>
                    <a:lstStyle/>
                    <a:p>
                      <a:pPr algn="l">
                        <a:lnSpc>
                          <a:spcPct val="115000"/>
                        </a:lnSpc>
                        <a:spcAft>
                          <a:spcPts val="0"/>
                        </a:spcAft>
                      </a:pPr>
                      <a:r>
                        <a:rPr lang="tr-TR" sz="2400" dirty="0" smtClean="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KARMA</a:t>
                      </a:r>
                      <a:endParaRPr lang="tr-TR" dirty="0"/>
                    </a:p>
                  </a:txBody>
                  <a:tcPr/>
                </a:tc>
              </a:tr>
            </a:tbl>
          </a:graphicData>
        </a:graphic>
      </p:graphicFrame>
    </p:spTree>
    <p:extLst>
      <p:ext uri="{BB962C8B-B14F-4D97-AF65-F5344CB8AC3E}">
        <p14:creationId xmlns:p14="http://schemas.microsoft.com/office/powerpoint/2010/main" val="40619815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Kandıra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541535559"/>
              </p:ext>
            </p:extLst>
          </p:nvPr>
        </p:nvGraphicFramePr>
        <p:xfrm>
          <a:off x="683568" y="1844824"/>
          <a:ext cx="7632848" cy="4775254"/>
        </p:xfrm>
        <a:graphic>
          <a:graphicData uri="http://schemas.openxmlformats.org/drawingml/2006/table">
            <a:tbl>
              <a:tblPr firstRow="1" firstCol="1" bandRow="1">
                <a:tableStyleId>{5C22544A-7EE6-4342-B048-85BDC9FD1C3A}</a:tableStyleId>
              </a:tblPr>
              <a:tblGrid>
                <a:gridCol w="286744"/>
                <a:gridCol w="758798"/>
                <a:gridCol w="3967598"/>
                <a:gridCol w="2619708"/>
              </a:tblGrid>
              <a:tr h="525481">
                <a:tc>
                  <a:txBody>
                    <a:bodyPr/>
                    <a:lstStyle/>
                    <a:p>
                      <a:pPr algn="ctr">
                        <a:lnSpc>
                          <a:spcPct val="115000"/>
                        </a:lnSpc>
                        <a:spcAft>
                          <a:spcPts val="0"/>
                        </a:spcAft>
                      </a:pPr>
                      <a:endParaRPr lang="tr-TR" sz="12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400">
                          <a:effectLst/>
                        </a:rPr>
                        <a:t>Program Türü</a:t>
                      </a:r>
                      <a:endParaRPr lang="tr-TR" sz="12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400">
                          <a:effectLst/>
                        </a:rPr>
                        <a:t>Alan</a:t>
                      </a:r>
                      <a:endParaRPr lang="tr-TR" sz="12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400">
                          <a:effectLst/>
                        </a:rPr>
                        <a:t>Dal</a:t>
                      </a:r>
                      <a:endParaRPr lang="tr-TR" sz="1200">
                        <a:effectLst/>
                        <a:latin typeface="Calibri"/>
                        <a:ea typeface="Calibri"/>
                        <a:cs typeface="Times New Roman"/>
                      </a:endParaRPr>
                    </a:p>
                  </a:txBody>
                  <a:tcPr marL="9525" marR="9525" marT="9525" marB="9525"/>
                </a:tc>
              </a:tr>
              <a:tr h="525481">
                <a:tc>
                  <a:txBody>
                    <a:bodyPr/>
                    <a:lstStyle/>
                    <a:p>
                      <a:pPr>
                        <a:lnSpc>
                          <a:spcPct val="115000"/>
                        </a:lnSpc>
                        <a:spcAft>
                          <a:spcPts val="0"/>
                        </a:spcAft>
                      </a:pPr>
                      <a:r>
                        <a:rPr lang="tr-TR" sz="1400">
                          <a:effectLst/>
                        </a:rPr>
                        <a:t>1</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 Tesisatları ve Pano Montörlüğü</a:t>
                      </a:r>
                      <a:endParaRPr lang="tr-TR" sz="1200">
                        <a:effectLst/>
                        <a:latin typeface="Calibri"/>
                        <a:ea typeface="Calibri"/>
                        <a:cs typeface="Times New Roman"/>
                      </a:endParaRPr>
                    </a:p>
                  </a:txBody>
                  <a:tcPr marL="9525" marR="9525" marT="9525" marB="9525"/>
                </a:tc>
              </a:tr>
              <a:tr h="343035">
                <a:tc>
                  <a:txBody>
                    <a:bodyPr/>
                    <a:lstStyle/>
                    <a:p>
                      <a:pPr>
                        <a:lnSpc>
                          <a:spcPct val="115000"/>
                        </a:lnSpc>
                        <a:spcAft>
                          <a:spcPts val="0"/>
                        </a:spcAft>
                      </a:pPr>
                      <a:r>
                        <a:rPr lang="tr-TR" sz="1400">
                          <a:effectLst/>
                        </a:rPr>
                        <a:t>2</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Güvenlik Sistemleri</a:t>
                      </a:r>
                      <a:endParaRPr lang="tr-TR" sz="1200">
                        <a:effectLst/>
                        <a:latin typeface="Calibri"/>
                        <a:ea typeface="Calibri"/>
                        <a:cs typeface="Times New Roman"/>
                      </a:endParaRPr>
                    </a:p>
                  </a:txBody>
                  <a:tcPr marL="9525" marR="9525" marT="9525" marB="9525"/>
                </a:tc>
              </a:tr>
              <a:tr h="274125">
                <a:tc>
                  <a:txBody>
                    <a:bodyPr/>
                    <a:lstStyle/>
                    <a:p>
                      <a:pPr>
                        <a:lnSpc>
                          <a:spcPct val="115000"/>
                        </a:lnSpc>
                        <a:spcAft>
                          <a:spcPts val="0"/>
                        </a:spcAft>
                      </a:pPr>
                      <a:r>
                        <a:rPr lang="tr-TR" sz="1400">
                          <a:effectLst/>
                        </a:rPr>
                        <a:t>3</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MUHASEBE VE FİNANSMAN</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Bilgisayarlı Muhasebe</a:t>
                      </a:r>
                      <a:endParaRPr lang="tr-TR" sz="1200">
                        <a:effectLst/>
                        <a:latin typeface="Calibri"/>
                        <a:ea typeface="Calibri"/>
                        <a:cs typeface="Times New Roman"/>
                      </a:endParaRPr>
                    </a:p>
                  </a:txBody>
                  <a:tcPr marL="9525" marR="9525" marT="9525" marB="9525"/>
                </a:tc>
              </a:tr>
              <a:tr h="343035">
                <a:tc>
                  <a:txBody>
                    <a:bodyPr/>
                    <a:lstStyle/>
                    <a:p>
                      <a:pPr>
                        <a:lnSpc>
                          <a:spcPct val="115000"/>
                        </a:lnSpc>
                        <a:spcAft>
                          <a:spcPts val="0"/>
                        </a:spcAft>
                      </a:pPr>
                      <a:r>
                        <a:rPr lang="tr-TR" sz="1400">
                          <a:effectLst/>
                        </a:rPr>
                        <a:t>4</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ÇOCUK GELİŞİMİ VE EĞİTİMİ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Erken Çocukluk Eğitimi</a:t>
                      </a:r>
                      <a:endParaRPr lang="tr-TR" sz="1200">
                        <a:effectLst/>
                        <a:latin typeface="Calibri"/>
                        <a:ea typeface="Calibri"/>
                        <a:cs typeface="Times New Roman"/>
                      </a:endParaRPr>
                    </a:p>
                  </a:txBody>
                  <a:tcPr marL="9525" marR="9525" marT="9525" marB="9525"/>
                </a:tc>
              </a:tr>
              <a:tr h="343035">
                <a:tc>
                  <a:txBody>
                    <a:bodyPr/>
                    <a:lstStyle/>
                    <a:p>
                      <a:pPr>
                        <a:lnSpc>
                          <a:spcPct val="115000"/>
                        </a:lnSpc>
                        <a:spcAft>
                          <a:spcPts val="0"/>
                        </a:spcAft>
                      </a:pPr>
                      <a:r>
                        <a:rPr lang="tr-TR" sz="1400">
                          <a:effectLst/>
                        </a:rPr>
                        <a:t>5</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Elektrikli Ev Aletleri Teknik Servisi</a:t>
                      </a:r>
                      <a:endParaRPr lang="tr-TR" sz="1200">
                        <a:effectLst/>
                        <a:latin typeface="Calibri"/>
                        <a:ea typeface="Calibri"/>
                        <a:cs typeface="Times New Roman"/>
                      </a:endParaRPr>
                    </a:p>
                  </a:txBody>
                  <a:tcPr marL="9525" marR="9525" marT="9525" marB="9525"/>
                </a:tc>
              </a:tr>
              <a:tr h="343035">
                <a:tc>
                  <a:txBody>
                    <a:bodyPr/>
                    <a:lstStyle/>
                    <a:p>
                      <a:pPr>
                        <a:lnSpc>
                          <a:spcPct val="115000"/>
                        </a:lnSpc>
                        <a:spcAft>
                          <a:spcPts val="0"/>
                        </a:spcAft>
                      </a:pPr>
                      <a:r>
                        <a:rPr lang="tr-TR" sz="1400">
                          <a:effectLst/>
                        </a:rPr>
                        <a:t>6</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MODA TASARIM TEKNOLOJİLERİ*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Kadın Terziliği</a:t>
                      </a:r>
                      <a:endParaRPr lang="tr-TR" sz="1200">
                        <a:effectLst/>
                        <a:latin typeface="Calibri"/>
                        <a:ea typeface="Calibri"/>
                        <a:cs typeface="Times New Roman"/>
                      </a:endParaRPr>
                    </a:p>
                  </a:txBody>
                  <a:tcPr marL="9525" marR="9525" marT="9525" marB="9525"/>
                </a:tc>
              </a:tr>
              <a:tr h="333929">
                <a:tc>
                  <a:txBody>
                    <a:bodyPr/>
                    <a:lstStyle/>
                    <a:p>
                      <a:pPr>
                        <a:lnSpc>
                          <a:spcPct val="115000"/>
                        </a:lnSpc>
                        <a:spcAft>
                          <a:spcPts val="0"/>
                        </a:spcAft>
                      </a:pPr>
                      <a:r>
                        <a:rPr lang="tr-TR" sz="1400">
                          <a:effectLst/>
                        </a:rPr>
                        <a:t>7</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YİYECEK İÇECEK HİZMETLERİ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Mutfak</a:t>
                      </a:r>
                      <a:endParaRPr lang="tr-TR" sz="1200">
                        <a:effectLst/>
                        <a:latin typeface="Calibri"/>
                        <a:ea typeface="Calibri"/>
                        <a:cs typeface="Times New Roman"/>
                      </a:endParaRPr>
                    </a:p>
                  </a:txBody>
                  <a:tcPr marL="9525" marR="9525" marT="9525" marB="9525"/>
                </a:tc>
              </a:tr>
              <a:tr h="343035">
                <a:tc>
                  <a:txBody>
                    <a:bodyPr/>
                    <a:lstStyle/>
                    <a:p>
                      <a:pPr>
                        <a:lnSpc>
                          <a:spcPct val="115000"/>
                        </a:lnSpc>
                        <a:spcAft>
                          <a:spcPts val="0"/>
                        </a:spcAft>
                      </a:pPr>
                      <a:r>
                        <a:rPr lang="tr-TR" sz="1400">
                          <a:effectLst/>
                        </a:rPr>
                        <a:t>8</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Bobinaj</a:t>
                      </a:r>
                      <a:endParaRPr lang="tr-TR" sz="1200">
                        <a:effectLst/>
                        <a:latin typeface="Calibri"/>
                        <a:ea typeface="Calibri"/>
                        <a:cs typeface="Times New Roman"/>
                      </a:endParaRPr>
                    </a:p>
                  </a:txBody>
                  <a:tcPr marL="9525" marR="9525" marT="9525" marB="9525"/>
                </a:tc>
              </a:tr>
              <a:tr h="343035">
                <a:tc>
                  <a:txBody>
                    <a:bodyPr/>
                    <a:lstStyle/>
                    <a:p>
                      <a:pPr>
                        <a:lnSpc>
                          <a:spcPct val="115000"/>
                        </a:lnSpc>
                        <a:spcAft>
                          <a:spcPts val="0"/>
                        </a:spcAft>
                      </a:pPr>
                      <a:r>
                        <a:rPr lang="tr-TR" sz="1400">
                          <a:effectLst/>
                        </a:rPr>
                        <a:t>9</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Endüstriyel Bakım Onarım</a:t>
                      </a:r>
                      <a:endParaRPr lang="tr-TR" sz="1200">
                        <a:effectLst/>
                        <a:latin typeface="Calibri"/>
                        <a:ea typeface="Calibri"/>
                        <a:cs typeface="Times New Roman"/>
                      </a:endParaRPr>
                    </a:p>
                  </a:txBody>
                  <a:tcPr marL="9525" marR="9525" marT="9525" marB="9525"/>
                </a:tc>
              </a:tr>
              <a:tr h="274125">
                <a:tc>
                  <a:txBody>
                    <a:bodyPr/>
                    <a:lstStyle/>
                    <a:p>
                      <a:pPr>
                        <a:lnSpc>
                          <a:spcPct val="115000"/>
                        </a:lnSpc>
                        <a:spcAft>
                          <a:spcPts val="0"/>
                        </a:spcAft>
                      </a:pPr>
                      <a:r>
                        <a:rPr lang="tr-TR" sz="1400">
                          <a:effectLst/>
                        </a:rPr>
                        <a:t>10</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KİMYA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Kimya Laboratuvarı</a:t>
                      </a:r>
                      <a:endParaRPr lang="tr-TR" sz="1200">
                        <a:effectLst/>
                        <a:latin typeface="Calibri"/>
                        <a:ea typeface="Calibri"/>
                        <a:cs typeface="Times New Roman"/>
                      </a:endParaRPr>
                    </a:p>
                  </a:txBody>
                  <a:tcPr marL="9525" marR="9525" marT="9525" marB="9525"/>
                </a:tc>
              </a:tr>
              <a:tr h="343035">
                <a:tc>
                  <a:txBody>
                    <a:bodyPr/>
                    <a:lstStyle/>
                    <a:p>
                      <a:pPr>
                        <a:lnSpc>
                          <a:spcPct val="115000"/>
                        </a:lnSpc>
                        <a:spcAft>
                          <a:spcPts val="0"/>
                        </a:spcAft>
                      </a:pPr>
                      <a:r>
                        <a:rPr lang="tr-TR" sz="1400">
                          <a:effectLst/>
                        </a:rPr>
                        <a:t>11</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YİYECEK İÇECEK HİZMETLERİ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Servis</a:t>
                      </a:r>
                      <a:endParaRPr lang="tr-TR" sz="1200">
                        <a:effectLst/>
                        <a:latin typeface="Calibri"/>
                        <a:ea typeface="Calibri"/>
                        <a:cs typeface="Times New Roman"/>
                      </a:endParaRPr>
                    </a:p>
                  </a:txBody>
                  <a:tcPr marL="9525" marR="9525" marT="9525" marB="9525"/>
                </a:tc>
              </a:tr>
              <a:tr h="274125">
                <a:tc>
                  <a:txBody>
                    <a:bodyPr/>
                    <a:lstStyle/>
                    <a:p>
                      <a:pPr>
                        <a:lnSpc>
                          <a:spcPct val="115000"/>
                        </a:lnSpc>
                        <a:spcAft>
                          <a:spcPts val="0"/>
                        </a:spcAft>
                      </a:pPr>
                      <a:r>
                        <a:rPr lang="tr-TR" sz="1400">
                          <a:effectLst/>
                        </a:rPr>
                        <a:t>12</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MEMP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dirty="0">
                          <a:effectLst/>
                        </a:rPr>
                        <a:t>-</a:t>
                      </a:r>
                      <a:endParaRPr lang="tr-TR" sz="1200" dirty="0">
                        <a:effectLst/>
                        <a:latin typeface="Calibri"/>
                        <a:ea typeface="Calibri"/>
                        <a:cs typeface="Times New Roman"/>
                      </a:endParaRPr>
                    </a:p>
                  </a:txBody>
                  <a:tcPr marL="9525" marR="9525" marT="9525" marB="9525"/>
                </a:tc>
              </a:tr>
            </a:tbl>
          </a:graphicData>
        </a:graphic>
      </p:graphicFrame>
    </p:spTree>
    <p:extLst>
      <p:ext uri="{BB962C8B-B14F-4D97-AF65-F5344CB8AC3E}">
        <p14:creationId xmlns:p14="http://schemas.microsoft.com/office/powerpoint/2010/main" val="21587842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Şehit Yavuz Sonat Güzel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357648963"/>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gridCol w="4701208"/>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b="1" kern="1200" dirty="0" smtClean="0">
                          <a:solidFill>
                            <a:schemeClr val="tx1"/>
                          </a:solidFill>
                          <a:effectLst/>
                          <a:latin typeface="+mn-lt"/>
                          <a:ea typeface="+mn-ea"/>
                          <a:cs typeface="+mn-cs"/>
                        </a:rPr>
                        <a:t>ORHAN MAH. TAŞOCAĞI CADDE NO:5 PK:41600 KANDIRA/KOCAELİ</a:t>
                      </a:r>
                      <a:endParaRPr lang="tr-TR" dirty="0"/>
                    </a:p>
                  </a:txBody>
                  <a:tcPr/>
                </a:tc>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kern="1200" dirty="0" smtClean="0">
                          <a:solidFill>
                            <a:schemeClr val="tx1"/>
                          </a:solidFill>
                          <a:effectLst/>
                          <a:latin typeface="+mn-lt"/>
                          <a:ea typeface="+mn-ea"/>
                          <a:cs typeface="+mn-cs"/>
                        </a:rPr>
                        <a:t>2625514340</a:t>
                      </a:r>
                      <a:endParaRPr lang="tr-TR" dirty="0"/>
                    </a:p>
                  </a:txBody>
                  <a:tcPr/>
                </a:tc>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u="none" strike="noStrike" kern="1200" dirty="0" smtClean="0">
                          <a:solidFill>
                            <a:schemeClr val="tx1"/>
                          </a:solidFill>
                          <a:effectLst/>
                          <a:latin typeface="+mn-lt"/>
                          <a:ea typeface="+mn-ea"/>
                          <a:cs typeface="+mn-cs"/>
                          <a:hlinkClick r:id="rId2"/>
                        </a:rPr>
                        <a:t>http://kandirasml.meb.k12.tr</a:t>
                      </a:r>
                      <a:endParaRPr lang="tr-TR" dirty="0"/>
                    </a:p>
                  </a:txBody>
                  <a:tcPr/>
                </a:tc>
              </a:tr>
              <a:tr h="864096">
                <a:tc>
                  <a:txBody>
                    <a:bodyPr/>
                    <a:lstStyle/>
                    <a:p>
                      <a:pPr algn="l">
                        <a:lnSpc>
                          <a:spcPct val="115000"/>
                        </a:lnSpc>
                        <a:spcAft>
                          <a:spcPts val="0"/>
                        </a:spcAft>
                      </a:pPr>
                      <a:r>
                        <a:rPr lang="tr-TR" sz="2400" dirty="0" smtClean="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KARMA</a:t>
                      </a:r>
                      <a:endParaRPr lang="tr-TR" dirty="0"/>
                    </a:p>
                  </a:txBody>
                  <a:tcPr/>
                </a:tc>
              </a:tr>
            </a:tbl>
          </a:graphicData>
        </a:graphic>
      </p:graphicFrame>
    </p:spTree>
    <p:extLst>
      <p:ext uri="{BB962C8B-B14F-4D97-AF65-F5344CB8AC3E}">
        <p14:creationId xmlns:p14="http://schemas.microsoft.com/office/powerpoint/2010/main" val="21681997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Şehit Yavuz Sonat Güzel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379353782"/>
              </p:ext>
            </p:extLst>
          </p:nvPr>
        </p:nvGraphicFramePr>
        <p:xfrm>
          <a:off x="827584" y="2204864"/>
          <a:ext cx="7488832" cy="3418340"/>
        </p:xfrm>
        <a:graphic>
          <a:graphicData uri="http://schemas.openxmlformats.org/drawingml/2006/table">
            <a:tbl>
              <a:tblPr firstRow="1" firstCol="1" bandRow="1">
                <a:tableStyleId>{5C22544A-7EE6-4342-B048-85BDC9FD1C3A}</a:tableStyleId>
              </a:tblPr>
              <a:tblGrid>
                <a:gridCol w="445665"/>
                <a:gridCol w="1111422"/>
                <a:gridCol w="2743439"/>
                <a:gridCol w="3188306"/>
              </a:tblGrid>
              <a:tr h="792089">
                <a:tc>
                  <a:txBody>
                    <a:bodyPr/>
                    <a:lstStyle/>
                    <a:p>
                      <a:pPr algn="ctr">
                        <a:lnSpc>
                          <a:spcPct val="115000"/>
                        </a:lnSpc>
                        <a:spcAft>
                          <a:spcPts val="0"/>
                        </a:spcAft>
                      </a:pPr>
                      <a:endParaRPr lang="tr-TR" sz="16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800">
                          <a:effectLst/>
                        </a:rPr>
                        <a:t>Program Türü</a:t>
                      </a:r>
                      <a:endParaRPr lang="tr-TR" sz="16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800">
                          <a:effectLst/>
                        </a:rPr>
                        <a:t>Alan</a:t>
                      </a:r>
                      <a:endParaRPr lang="tr-TR" sz="16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800">
                          <a:effectLst/>
                        </a:rPr>
                        <a:t>Dal</a:t>
                      </a:r>
                      <a:endParaRPr lang="tr-TR" sz="1600">
                        <a:effectLst/>
                        <a:latin typeface="Calibri"/>
                        <a:ea typeface="Calibri"/>
                        <a:cs typeface="Times New Roman"/>
                      </a:endParaRPr>
                    </a:p>
                  </a:txBody>
                  <a:tcPr marL="9525" marR="9525" marT="9525" marB="9525"/>
                </a:tc>
              </a:tr>
              <a:tr h="860012">
                <a:tc>
                  <a:txBody>
                    <a:bodyPr/>
                    <a:lstStyle/>
                    <a:p>
                      <a:pPr>
                        <a:lnSpc>
                          <a:spcPct val="115000"/>
                        </a:lnSpc>
                        <a:spcAft>
                          <a:spcPts val="0"/>
                        </a:spcAft>
                      </a:pPr>
                      <a:r>
                        <a:rPr lang="tr-TR" sz="1800">
                          <a:effectLst/>
                        </a:rPr>
                        <a:t>1</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AMP</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SAĞLIK HİZMETLERİ</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Sağlık Bakım Teknisyenliği</a:t>
                      </a:r>
                      <a:endParaRPr lang="tr-TR" sz="1600">
                        <a:effectLst/>
                        <a:latin typeface="Calibri"/>
                        <a:ea typeface="Calibri"/>
                        <a:cs typeface="Times New Roman"/>
                      </a:endParaRPr>
                    </a:p>
                  </a:txBody>
                  <a:tcPr marL="9525" marR="9525" marT="9525" marB="9525"/>
                </a:tc>
              </a:tr>
              <a:tr h="906227">
                <a:tc>
                  <a:txBody>
                    <a:bodyPr/>
                    <a:lstStyle/>
                    <a:p>
                      <a:pPr>
                        <a:lnSpc>
                          <a:spcPct val="115000"/>
                        </a:lnSpc>
                        <a:spcAft>
                          <a:spcPts val="0"/>
                        </a:spcAft>
                      </a:pPr>
                      <a:r>
                        <a:rPr lang="tr-TR" sz="1800">
                          <a:effectLst/>
                        </a:rPr>
                        <a:t>2</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AMP</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SAĞLIK HİZMETLERİ</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Ebe Yardımcılığı</a:t>
                      </a:r>
                      <a:endParaRPr lang="tr-TR" sz="1600">
                        <a:effectLst/>
                        <a:latin typeface="Calibri"/>
                        <a:ea typeface="Calibri"/>
                        <a:cs typeface="Times New Roman"/>
                      </a:endParaRPr>
                    </a:p>
                  </a:txBody>
                  <a:tcPr marL="9525" marR="9525" marT="9525" marB="9525"/>
                </a:tc>
              </a:tr>
              <a:tr h="860012">
                <a:tc>
                  <a:txBody>
                    <a:bodyPr/>
                    <a:lstStyle/>
                    <a:p>
                      <a:pPr>
                        <a:lnSpc>
                          <a:spcPct val="115000"/>
                        </a:lnSpc>
                        <a:spcAft>
                          <a:spcPts val="0"/>
                        </a:spcAft>
                      </a:pPr>
                      <a:r>
                        <a:rPr lang="tr-TR" sz="1800">
                          <a:effectLst/>
                        </a:rPr>
                        <a:t>3</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AMP</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SAĞLIK HİZMETLERİ</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dirty="0">
                          <a:effectLst/>
                        </a:rPr>
                        <a:t>Hemşire Yardımcılığı</a:t>
                      </a:r>
                      <a:endParaRPr lang="tr-TR" sz="1600" dirty="0">
                        <a:effectLst/>
                        <a:latin typeface="Calibri"/>
                        <a:ea typeface="Calibri"/>
                        <a:cs typeface="Times New Roman"/>
                      </a:endParaRPr>
                    </a:p>
                  </a:txBody>
                  <a:tcPr marL="9525" marR="9525" marT="9525" marB="9525"/>
                </a:tc>
              </a:tr>
            </a:tbl>
          </a:graphicData>
        </a:graphic>
      </p:graphicFrame>
    </p:spTree>
    <p:extLst>
      <p:ext uri="{BB962C8B-B14F-4D97-AF65-F5344CB8AC3E}">
        <p14:creationId xmlns:p14="http://schemas.microsoft.com/office/powerpoint/2010/main" val="36630406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323528" y="2420888"/>
            <a:ext cx="8229600" cy="1399032"/>
          </a:xfrm>
        </p:spPr>
        <p:txBody>
          <a:bodyPr>
            <a:noAutofit/>
          </a:bodyPr>
          <a:lstStyle/>
          <a:p>
            <a:pPr algn="ctr"/>
            <a:r>
              <a:rPr lang="tr-TR" sz="4000" b="1" dirty="0" smtClean="0"/>
              <a:t>KARTEPE İLÇESİNDE BULUNAN MESLEKİ VE TEKNİK EĞİTİM VEREN OKULLAR</a:t>
            </a:r>
            <a:endParaRPr lang="tr-TR" sz="4000" b="1" dirty="0"/>
          </a:p>
        </p:txBody>
      </p:sp>
    </p:spTree>
    <p:extLst>
      <p:ext uri="{BB962C8B-B14F-4D97-AF65-F5344CB8AC3E}">
        <p14:creationId xmlns:p14="http://schemas.microsoft.com/office/powerpoint/2010/main" val="32437816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Fevziye Tezcan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174684484"/>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gridCol w="4701208"/>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b="1" kern="1200" dirty="0" smtClean="0">
                          <a:solidFill>
                            <a:schemeClr val="tx1"/>
                          </a:solidFill>
                          <a:effectLst/>
                          <a:latin typeface="+mn-lt"/>
                          <a:ea typeface="+mn-ea"/>
                          <a:cs typeface="+mn-cs"/>
                        </a:rPr>
                        <a:t>ATAŞEHİR MAH. TEZCAN SK. NO: 8 KARTEPE / KOCAELİ</a:t>
                      </a:r>
                      <a:endParaRPr lang="tr-TR" dirty="0"/>
                    </a:p>
                  </a:txBody>
                  <a:tcPr/>
                </a:tc>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kern="1200" dirty="0" smtClean="0">
                          <a:solidFill>
                            <a:schemeClr val="tx1"/>
                          </a:solidFill>
                          <a:effectLst/>
                          <a:latin typeface="+mn-lt"/>
                          <a:ea typeface="+mn-ea"/>
                          <a:cs typeface="+mn-cs"/>
                        </a:rPr>
                        <a:t>2623512608</a:t>
                      </a:r>
                      <a:endParaRPr lang="tr-TR" dirty="0"/>
                    </a:p>
                  </a:txBody>
                  <a:tcPr/>
                </a:tc>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u="none" strike="noStrike" kern="1200" dirty="0" smtClean="0">
                          <a:solidFill>
                            <a:schemeClr val="tx1"/>
                          </a:solidFill>
                          <a:effectLst/>
                          <a:latin typeface="+mn-lt"/>
                          <a:ea typeface="+mn-ea"/>
                          <a:cs typeface="+mn-cs"/>
                          <a:hlinkClick r:id="rId2"/>
                        </a:rPr>
                        <a:t>fevziyetezcaneml.meb.k12.tr</a:t>
                      </a:r>
                      <a:endParaRPr lang="tr-TR" dirty="0"/>
                    </a:p>
                  </a:txBody>
                  <a:tcPr/>
                </a:tc>
              </a:tr>
              <a:tr h="864096">
                <a:tc>
                  <a:txBody>
                    <a:bodyPr/>
                    <a:lstStyle/>
                    <a:p>
                      <a:pPr algn="l">
                        <a:lnSpc>
                          <a:spcPct val="115000"/>
                        </a:lnSpc>
                        <a:spcAft>
                          <a:spcPts val="0"/>
                        </a:spcAft>
                      </a:pPr>
                      <a:r>
                        <a:rPr lang="tr-TR" sz="2400" dirty="0" smtClean="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KARMA</a:t>
                      </a:r>
                      <a:endParaRPr lang="tr-TR" dirty="0"/>
                    </a:p>
                  </a:txBody>
                  <a:tcPr/>
                </a:tc>
              </a:tr>
            </a:tbl>
          </a:graphicData>
        </a:graphic>
      </p:graphicFrame>
    </p:spTree>
    <p:extLst>
      <p:ext uri="{BB962C8B-B14F-4D97-AF65-F5344CB8AC3E}">
        <p14:creationId xmlns:p14="http://schemas.microsoft.com/office/powerpoint/2010/main" val="41973882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Fevziye Tezcan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886994931"/>
              </p:ext>
            </p:extLst>
          </p:nvPr>
        </p:nvGraphicFramePr>
        <p:xfrm>
          <a:off x="467544" y="1916832"/>
          <a:ext cx="8136905" cy="4575640"/>
        </p:xfrm>
        <a:graphic>
          <a:graphicData uri="http://schemas.openxmlformats.org/drawingml/2006/table">
            <a:tbl>
              <a:tblPr firstRow="1" firstCol="1" bandRow="1">
                <a:tableStyleId>{5C22544A-7EE6-4342-B048-85BDC9FD1C3A}</a:tableStyleId>
              </a:tblPr>
              <a:tblGrid>
                <a:gridCol w="327466"/>
                <a:gridCol w="968678"/>
                <a:gridCol w="3041743"/>
                <a:gridCol w="3799018"/>
              </a:tblGrid>
              <a:tr h="648072">
                <a:tc>
                  <a:txBody>
                    <a:bodyPr/>
                    <a:lstStyle/>
                    <a:p>
                      <a:pPr algn="ctr">
                        <a:lnSpc>
                          <a:spcPct val="115000"/>
                        </a:lnSpc>
                        <a:spcAft>
                          <a:spcPts val="0"/>
                        </a:spcAft>
                      </a:pPr>
                      <a:endParaRPr lang="tr-TR" sz="14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a:effectLst/>
                        </a:rPr>
                        <a:t>Program Türü</a:t>
                      </a:r>
                      <a:endParaRPr lang="tr-TR" sz="14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dirty="0">
                          <a:effectLst/>
                        </a:rPr>
                        <a:t>Alan</a:t>
                      </a:r>
                      <a:endParaRPr lang="tr-TR" sz="14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a:effectLst/>
                        </a:rPr>
                        <a:t>Dal</a:t>
                      </a:r>
                      <a:endParaRPr lang="tr-TR" sz="1400">
                        <a:effectLst/>
                        <a:latin typeface="Calibri"/>
                        <a:ea typeface="Calibri"/>
                        <a:cs typeface="Times New Roman"/>
                      </a:endParaRPr>
                    </a:p>
                  </a:txBody>
                  <a:tcPr marL="9525" marR="9525" marT="9525" marB="9525"/>
                </a:tc>
              </a:tr>
              <a:tr h="402010">
                <a:tc>
                  <a:txBody>
                    <a:bodyPr/>
                    <a:lstStyle/>
                    <a:p>
                      <a:pPr algn="l">
                        <a:lnSpc>
                          <a:spcPct val="115000"/>
                        </a:lnSpc>
                        <a:spcAft>
                          <a:spcPts val="0"/>
                        </a:spcAft>
                      </a:pPr>
                      <a:r>
                        <a:rPr lang="tr-TR" sz="1600">
                          <a:effectLst/>
                        </a:rPr>
                        <a:t>1</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MAKİNE TEKNOLOJİSİ</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Bilgisayar Destekli Makine Ressamlığı</a:t>
                      </a:r>
                      <a:endParaRPr lang="tr-TR" sz="1400">
                        <a:effectLst/>
                        <a:latin typeface="Calibri"/>
                        <a:ea typeface="Calibri"/>
                        <a:cs typeface="Times New Roman"/>
                      </a:endParaRPr>
                    </a:p>
                  </a:txBody>
                  <a:tcPr marL="9525" marR="9525" marT="9525" marB="9525"/>
                </a:tc>
              </a:tr>
              <a:tr h="402010">
                <a:tc>
                  <a:txBody>
                    <a:bodyPr/>
                    <a:lstStyle/>
                    <a:p>
                      <a:pPr algn="l">
                        <a:lnSpc>
                          <a:spcPct val="115000"/>
                        </a:lnSpc>
                        <a:spcAft>
                          <a:spcPts val="0"/>
                        </a:spcAft>
                      </a:pPr>
                      <a:r>
                        <a:rPr lang="tr-TR" sz="1600">
                          <a:effectLst/>
                        </a:rPr>
                        <a:t>2</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METAL TEKNOLOJİSİ</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Kaynakçılık</a:t>
                      </a:r>
                      <a:endParaRPr lang="tr-TR" sz="1400">
                        <a:effectLst/>
                        <a:latin typeface="Calibri"/>
                        <a:ea typeface="Calibri"/>
                        <a:cs typeface="Times New Roman"/>
                      </a:endParaRPr>
                    </a:p>
                  </a:txBody>
                  <a:tcPr marL="9525" marR="9525" marT="9525" marB="9525"/>
                </a:tc>
              </a:tr>
              <a:tr h="467452">
                <a:tc>
                  <a:txBody>
                    <a:bodyPr/>
                    <a:lstStyle/>
                    <a:p>
                      <a:pPr algn="l">
                        <a:lnSpc>
                          <a:spcPct val="115000"/>
                        </a:lnSpc>
                        <a:spcAft>
                          <a:spcPts val="0"/>
                        </a:spcAft>
                      </a:pPr>
                      <a:r>
                        <a:rPr lang="tr-TR" sz="1600">
                          <a:effectLst/>
                        </a:rPr>
                        <a:t>3</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ELEKTRİK- ELEKTRONİK TEKNOLOJİSİ</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Elektrik Tesisatları ve Pano Montörlüğü</a:t>
                      </a:r>
                      <a:endParaRPr lang="tr-TR" sz="1400">
                        <a:effectLst/>
                        <a:latin typeface="Calibri"/>
                        <a:ea typeface="Calibri"/>
                        <a:cs typeface="Times New Roman"/>
                      </a:endParaRPr>
                    </a:p>
                  </a:txBody>
                  <a:tcPr marL="9525" marR="9525" marT="9525" marB="9525"/>
                </a:tc>
              </a:tr>
              <a:tr h="402010">
                <a:tc>
                  <a:txBody>
                    <a:bodyPr/>
                    <a:lstStyle/>
                    <a:p>
                      <a:pPr algn="l">
                        <a:lnSpc>
                          <a:spcPct val="115000"/>
                        </a:lnSpc>
                        <a:spcAft>
                          <a:spcPts val="0"/>
                        </a:spcAft>
                      </a:pPr>
                      <a:r>
                        <a:rPr lang="tr-TR" sz="1600">
                          <a:effectLst/>
                        </a:rPr>
                        <a:t>4</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MAKİNE TEKNOLOJİSİ</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Bilgisayarlı Makine İmalatı</a:t>
                      </a:r>
                      <a:endParaRPr lang="tr-TR" sz="1400">
                        <a:effectLst/>
                        <a:latin typeface="Calibri"/>
                        <a:ea typeface="Calibri"/>
                        <a:cs typeface="Times New Roman"/>
                      </a:endParaRPr>
                    </a:p>
                  </a:txBody>
                  <a:tcPr marL="9525" marR="9525" marT="9525" marB="9525"/>
                </a:tc>
              </a:tr>
              <a:tr h="467452">
                <a:tc>
                  <a:txBody>
                    <a:bodyPr/>
                    <a:lstStyle/>
                    <a:p>
                      <a:pPr algn="l">
                        <a:lnSpc>
                          <a:spcPct val="115000"/>
                        </a:lnSpc>
                        <a:spcAft>
                          <a:spcPts val="0"/>
                        </a:spcAft>
                      </a:pPr>
                      <a:r>
                        <a:rPr lang="tr-TR" sz="1600">
                          <a:effectLst/>
                        </a:rPr>
                        <a:t>5</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MOTORLU ARAÇLAR TEKNOLOJİSİ</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Otomotiv Boya</a:t>
                      </a:r>
                      <a:endParaRPr lang="tr-TR" sz="1400">
                        <a:effectLst/>
                        <a:latin typeface="Calibri"/>
                        <a:ea typeface="Calibri"/>
                        <a:cs typeface="Times New Roman"/>
                      </a:endParaRPr>
                    </a:p>
                  </a:txBody>
                  <a:tcPr marL="9525" marR="9525" marT="9525" marB="9525"/>
                </a:tc>
              </a:tr>
              <a:tr h="467452">
                <a:tc>
                  <a:txBody>
                    <a:bodyPr/>
                    <a:lstStyle/>
                    <a:p>
                      <a:pPr algn="l">
                        <a:lnSpc>
                          <a:spcPct val="115000"/>
                        </a:lnSpc>
                        <a:spcAft>
                          <a:spcPts val="0"/>
                        </a:spcAft>
                      </a:pPr>
                      <a:r>
                        <a:rPr lang="tr-TR" sz="1600">
                          <a:effectLst/>
                        </a:rPr>
                        <a:t>6</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ELEKTRİK- ELEKTRONİK TEKNOLOJİSİ</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Endüstriyel Bakım Onarım</a:t>
                      </a:r>
                      <a:endParaRPr lang="tr-TR" sz="1400">
                        <a:effectLst/>
                        <a:latin typeface="Calibri"/>
                        <a:ea typeface="Calibri"/>
                        <a:cs typeface="Times New Roman"/>
                      </a:endParaRPr>
                    </a:p>
                  </a:txBody>
                  <a:tcPr marL="9525" marR="9525" marT="9525" marB="9525"/>
                </a:tc>
              </a:tr>
              <a:tr h="402010">
                <a:tc>
                  <a:txBody>
                    <a:bodyPr/>
                    <a:lstStyle/>
                    <a:p>
                      <a:pPr algn="l">
                        <a:lnSpc>
                          <a:spcPct val="115000"/>
                        </a:lnSpc>
                        <a:spcAft>
                          <a:spcPts val="0"/>
                        </a:spcAft>
                      </a:pPr>
                      <a:r>
                        <a:rPr lang="tr-TR" sz="1600">
                          <a:effectLst/>
                        </a:rPr>
                        <a:t>7</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METAL TEKNOLOJİSİ</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Çelik Konstrüksiyon</a:t>
                      </a:r>
                      <a:endParaRPr lang="tr-TR" sz="1400">
                        <a:effectLst/>
                        <a:latin typeface="Calibri"/>
                        <a:ea typeface="Calibri"/>
                        <a:cs typeface="Times New Roman"/>
                      </a:endParaRPr>
                    </a:p>
                  </a:txBody>
                  <a:tcPr marL="9525" marR="9525" marT="9525" marB="9525"/>
                </a:tc>
              </a:tr>
              <a:tr h="467452">
                <a:tc>
                  <a:txBody>
                    <a:bodyPr/>
                    <a:lstStyle/>
                    <a:p>
                      <a:pPr algn="l">
                        <a:lnSpc>
                          <a:spcPct val="115000"/>
                        </a:lnSpc>
                        <a:spcAft>
                          <a:spcPts val="0"/>
                        </a:spcAft>
                      </a:pPr>
                      <a:r>
                        <a:rPr lang="tr-TR" sz="1600">
                          <a:effectLst/>
                        </a:rPr>
                        <a:t>8</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MOTORLU ARAÇLAR TEKNOLOJİSİ</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dirty="0">
                          <a:effectLst/>
                        </a:rPr>
                        <a:t>Otomotiv Elektromekanik</a:t>
                      </a:r>
                      <a:endParaRPr lang="tr-TR" sz="1400" dirty="0">
                        <a:effectLst/>
                        <a:latin typeface="Calibri"/>
                        <a:ea typeface="Calibri"/>
                        <a:cs typeface="Times New Roman"/>
                      </a:endParaRPr>
                    </a:p>
                  </a:txBody>
                  <a:tcPr marL="9525" marR="9525" marT="9525" marB="9525"/>
                </a:tc>
              </a:tr>
            </a:tbl>
          </a:graphicData>
        </a:graphic>
      </p:graphicFrame>
    </p:spTree>
    <p:extLst>
      <p:ext uri="{BB962C8B-B14F-4D97-AF65-F5344CB8AC3E}">
        <p14:creationId xmlns:p14="http://schemas.microsoft.com/office/powerpoint/2010/main" val="2847142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10"/>
          <p:cNvSpPr>
            <a:spLocks noChangeArrowheads="1"/>
          </p:cNvSpPr>
          <p:nvPr/>
        </p:nvSpPr>
        <p:spPr bwMode="auto">
          <a:xfrm>
            <a:off x="428596" y="1071546"/>
            <a:ext cx="8501122" cy="4955203"/>
          </a:xfrm>
          <a:prstGeom prst="rect">
            <a:avLst/>
          </a:prstGeom>
          <a:noFill/>
          <a:ln w="9525">
            <a:noFill/>
            <a:miter lim="800000"/>
            <a:headEnd/>
            <a:tailEnd/>
          </a:ln>
        </p:spPr>
        <p:txBody>
          <a:bodyPr wrap="square">
            <a:spAutoFit/>
          </a:bodyPr>
          <a:lstStyle/>
          <a:p>
            <a:pPr eaLnBrk="1" hangingPunct="1"/>
            <a:r>
              <a:rPr lang="tr-TR" sz="3200" dirty="0">
                <a:latin typeface="Tahoma" pitchFamily="34" charset="0"/>
              </a:rPr>
              <a:t> </a:t>
            </a:r>
          </a:p>
          <a:p>
            <a:r>
              <a:rPr lang="tr-TR" sz="2800" b="1" dirty="0" smtClean="0">
                <a:effectLst>
                  <a:outerShdw blurRad="38100" dist="38100" dir="2700000" algn="tl">
                    <a:srgbClr val="000000">
                      <a:alpha val="43137"/>
                    </a:srgbClr>
                  </a:outerShdw>
                </a:effectLst>
              </a:rPr>
              <a:t>*Kendinizi ve Mesleğin özelliklerini tanımanız, kendi özellikleriniz ile mesleğin özellikleri arasındaki ortak noktaları araştırmanız geleceğiniz açısından önemlidir.</a:t>
            </a:r>
          </a:p>
          <a:p>
            <a:pPr eaLnBrk="1" hangingPunct="1"/>
            <a:r>
              <a:rPr lang="tr-TR" sz="2800" b="1" dirty="0" smtClean="0"/>
              <a:t>*Hayatta </a:t>
            </a:r>
            <a:r>
              <a:rPr lang="tr-TR" sz="2800" b="1" dirty="0"/>
              <a:t>mutlu olmanın, iyi bir kariyer elde etmenin ilk adımı; kendinize uygun bir meslek seçmenizdir. Kendine uygun meslek seçmiş olan kişilerin  işlerini severek yaptığı,mesleğinde ilerlediği, mutlu ve verimli olarak yaşamlarını sürdürdüğü gözlemlenmektedir</a:t>
            </a:r>
            <a:r>
              <a:rPr lang="tr-TR" sz="3200" b="1" dirty="0">
                <a:latin typeface="Tahoma" pitchFamily="34" charset="0"/>
              </a:rPr>
              <a:t>.</a:t>
            </a:r>
          </a:p>
        </p:txBody>
      </p:sp>
      <p:sp>
        <p:nvSpPr>
          <p:cNvPr id="59395" name="Başlık 1"/>
          <p:cNvSpPr>
            <a:spLocks noGrp="1"/>
          </p:cNvSpPr>
          <p:nvPr>
            <p:ph type="title"/>
          </p:nvPr>
        </p:nvSpPr>
        <p:spPr>
          <a:xfrm>
            <a:off x="685800" y="152400"/>
            <a:ext cx="7702550" cy="1260475"/>
          </a:xfrm>
        </p:spPr>
        <p:txBody>
          <a:bodyPr/>
          <a:lstStyle/>
          <a:p>
            <a:pPr>
              <a:defRPr/>
            </a:pPr>
            <a:r>
              <a:rPr lang="tr-TR" sz="4000" dirty="0" smtClean="0">
                <a:solidFill>
                  <a:schemeClr val="accent1">
                    <a:lumMod val="20000"/>
                    <a:lumOff val="80000"/>
                  </a:schemeClr>
                </a:solidFill>
              </a:rPr>
              <a:t>Meslek Seçiminin Önemi</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err="1"/>
              <a:t>Kartepe</a:t>
            </a:r>
            <a:r>
              <a:rPr lang="tr-TR" sz="4000" b="1" dirty="0"/>
              <a:t>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883302361"/>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gridCol w="4701208"/>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b="1" kern="1200" dirty="0" smtClean="0">
                          <a:solidFill>
                            <a:schemeClr val="tx1"/>
                          </a:solidFill>
                          <a:effectLst/>
                          <a:latin typeface="+mn-lt"/>
                          <a:ea typeface="+mn-ea"/>
                          <a:cs typeface="+mn-cs"/>
                        </a:rPr>
                        <a:t>FATİH SULTAN MEHMET MAH. DİCLE CADDE NO:7 PK:41250 KARTEPE/KOCAELİ</a:t>
                      </a:r>
                      <a:endParaRPr lang="tr-TR" dirty="0"/>
                    </a:p>
                  </a:txBody>
                  <a:tcPr/>
                </a:tc>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kern="1200" dirty="0" smtClean="0">
                          <a:solidFill>
                            <a:schemeClr val="tx1"/>
                          </a:solidFill>
                          <a:effectLst/>
                          <a:latin typeface="+mn-lt"/>
                          <a:ea typeface="+mn-ea"/>
                          <a:cs typeface="+mn-cs"/>
                        </a:rPr>
                        <a:t>2623734164</a:t>
                      </a:r>
                      <a:endParaRPr lang="tr-TR" dirty="0"/>
                    </a:p>
                  </a:txBody>
                  <a:tcPr/>
                </a:tc>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kartepeteml.meb.k12.tr</a:t>
                      </a:r>
                      <a:endParaRPr lang="tr-TR" dirty="0"/>
                    </a:p>
                  </a:txBody>
                  <a:tcPr/>
                </a:tc>
              </a:tr>
              <a:tr h="864096">
                <a:tc>
                  <a:txBody>
                    <a:bodyPr/>
                    <a:lstStyle/>
                    <a:p>
                      <a:pPr algn="l">
                        <a:lnSpc>
                          <a:spcPct val="115000"/>
                        </a:lnSpc>
                        <a:spcAft>
                          <a:spcPts val="0"/>
                        </a:spcAft>
                      </a:pPr>
                      <a:r>
                        <a:rPr lang="tr-TR" sz="2400" dirty="0" smtClean="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KARMA</a:t>
                      </a:r>
                      <a:endParaRPr lang="tr-TR" dirty="0"/>
                    </a:p>
                  </a:txBody>
                  <a:tcPr/>
                </a:tc>
              </a:tr>
            </a:tbl>
          </a:graphicData>
        </a:graphic>
      </p:graphicFrame>
    </p:spTree>
    <p:extLst>
      <p:ext uri="{BB962C8B-B14F-4D97-AF65-F5344CB8AC3E}">
        <p14:creationId xmlns:p14="http://schemas.microsoft.com/office/powerpoint/2010/main" val="15455716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7494"/>
            <a:ext cx="8229600" cy="929258"/>
          </a:xfrm>
        </p:spPr>
        <p:txBody>
          <a:bodyPr vert="horz" anchor="ctr">
            <a:noAutofit/>
          </a:bodyPr>
          <a:lstStyle/>
          <a:p>
            <a:pPr algn="ctr"/>
            <a:r>
              <a:rPr lang="tr-TR" sz="4000" b="1" dirty="0" err="1"/>
              <a:t>Kartepe</a:t>
            </a:r>
            <a:r>
              <a:rPr lang="tr-TR" sz="4000" b="1" dirty="0"/>
              <a:t>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222572163"/>
              </p:ext>
            </p:extLst>
          </p:nvPr>
        </p:nvGraphicFramePr>
        <p:xfrm>
          <a:off x="584759" y="1484782"/>
          <a:ext cx="8019688" cy="5337404"/>
        </p:xfrm>
        <a:graphic>
          <a:graphicData uri="http://schemas.openxmlformats.org/drawingml/2006/table">
            <a:tbl>
              <a:tblPr firstRow="1" firstCol="1" bandRow="1">
                <a:tableStyleId>{5C22544A-7EE6-4342-B048-85BDC9FD1C3A}</a:tableStyleId>
              </a:tblPr>
              <a:tblGrid>
                <a:gridCol w="287543"/>
                <a:gridCol w="647956"/>
                <a:gridCol w="3901523"/>
                <a:gridCol w="3182666"/>
              </a:tblGrid>
              <a:tr h="536127">
                <a:tc>
                  <a:txBody>
                    <a:bodyPr/>
                    <a:lstStyle/>
                    <a:p>
                      <a:pPr algn="ctr">
                        <a:lnSpc>
                          <a:spcPct val="115000"/>
                        </a:lnSpc>
                        <a:spcAft>
                          <a:spcPts val="0"/>
                        </a:spcAft>
                      </a:pPr>
                      <a:endParaRPr lang="tr-TR" sz="12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400">
                          <a:effectLst/>
                        </a:rPr>
                        <a:t>Program Türü</a:t>
                      </a:r>
                      <a:endParaRPr lang="tr-TR" sz="12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400">
                          <a:effectLst/>
                        </a:rPr>
                        <a:t>Alan</a:t>
                      </a:r>
                      <a:endParaRPr lang="tr-TR" sz="12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400">
                          <a:effectLst/>
                        </a:rPr>
                        <a:t>Dal</a:t>
                      </a:r>
                      <a:endParaRPr lang="tr-TR" sz="1200">
                        <a:effectLst/>
                        <a:latin typeface="Calibri"/>
                        <a:ea typeface="Calibri"/>
                        <a:cs typeface="Times New Roman"/>
                      </a:endParaRPr>
                    </a:p>
                  </a:txBody>
                  <a:tcPr marL="9525" marR="9525" marT="9525" marB="9525"/>
                </a:tc>
              </a:tr>
              <a:tr h="279678">
                <a:tc>
                  <a:txBody>
                    <a:bodyPr/>
                    <a:lstStyle/>
                    <a:p>
                      <a:pPr>
                        <a:lnSpc>
                          <a:spcPct val="115000"/>
                        </a:lnSpc>
                        <a:spcAft>
                          <a:spcPts val="0"/>
                        </a:spcAft>
                      </a:pPr>
                      <a:r>
                        <a:rPr lang="tr-TR" sz="1400">
                          <a:effectLst/>
                        </a:rPr>
                        <a:t>1</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BİLİŞİM TEKNOLOJİLERİ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Web Programcılığı</a:t>
                      </a:r>
                      <a:endParaRPr lang="tr-TR" sz="1200">
                        <a:effectLst/>
                        <a:latin typeface="Calibri"/>
                        <a:ea typeface="Calibri"/>
                        <a:cs typeface="Times New Roman"/>
                      </a:endParaRPr>
                    </a:p>
                  </a:txBody>
                  <a:tcPr marL="9525" marR="9525" marT="9525" marB="9525"/>
                </a:tc>
              </a:tr>
              <a:tr h="292687">
                <a:tc>
                  <a:txBody>
                    <a:bodyPr/>
                    <a:lstStyle/>
                    <a:p>
                      <a:pPr>
                        <a:lnSpc>
                          <a:spcPct val="115000"/>
                        </a:lnSpc>
                        <a:spcAft>
                          <a:spcPts val="0"/>
                        </a:spcAft>
                      </a:pPr>
                      <a:r>
                        <a:rPr lang="tr-TR" sz="1400">
                          <a:effectLst/>
                        </a:rPr>
                        <a:t>2</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Görüntü ve Ses Sistemleri</a:t>
                      </a:r>
                      <a:endParaRPr lang="tr-TR" sz="1200">
                        <a:effectLst/>
                        <a:latin typeface="Calibri"/>
                        <a:ea typeface="Calibri"/>
                        <a:cs typeface="Times New Roman"/>
                      </a:endParaRPr>
                    </a:p>
                  </a:txBody>
                  <a:tcPr marL="9525" marR="9525" marT="9525" marB="9525"/>
                </a:tc>
              </a:tr>
              <a:tr h="284944">
                <a:tc>
                  <a:txBody>
                    <a:bodyPr/>
                    <a:lstStyle/>
                    <a:p>
                      <a:pPr>
                        <a:lnSpc>
                          <a:spcPct val="115000"/>
                        </a:lnSpc>
                        <a:spcAft>
                          <a:spcPts val="0"/>
                        </a:spcAft>
                      </a:pPr>
                      <a:r>
                        <a:rPr lang="tr-TR" sz="1400">
                          <a:effectLst/>
                        </a:rPr>
                        <a:t>3</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MOTORLU ARAÇLAR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İş Makineleri</a:t>
                      </a:r>
                      <a:endParaRPr lang="tr-TR" sz="1200">
                        <a:effectLst/>
                        <a:latin typeface="Calibri"/>
                        <a:ea typeface="Calibri"/>
                        <a:cs typeface="Times New Roman"/>
                      </a:endParaRPr>
                    </a:p>
                  </a:txBody>
                  <a:tcPr marL="9525" marR="9525" marT="9525" marB="9525"/>
                </a:tc>
              </a:tr>
              <a:tr h="292687">
                <a:tc>
                  <a:txBody>
                    <a:bodyPr/>
                    <a:lstStyle/>
                    <a:p>
                      <a:pPr>
                        <a:lnSpc>
                          <a:spcPct val="115000"/>
                        </a:lnSpc>
                        <a:spcAft>
                          <a:spcPts val="0"/>
                        </a:spcAft>
                      </a:pPr>
                      <a:r>
                        <a:rPr lang="tr-TR" sz="1400">
                          <a:effectLst/>
                        </a:rPr>
                        <a:t>4</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TESİSAT TEKNOLOJİSİ VE İKLİMLENDİRME</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İklimlendirme Sistemleri</a:t>
                      </a:r>
                      <a:endParaRPr lang="tr-TR" sz="1200">
                        <a:effectLst/>
                        <a:latin typeface="Calibri"/>
                        <a:ea typeface="Calibri"/>
                        <a:cs typeface="Times New Roman"/>
                      </a:endParaRPr>
                    </a:p>
                  </a:txBody>
                  <a:tcPr marL="9525" marR="9525" marT="9525" marB="9525"/>
                </a:tc>
              </a:tr>
              <a:tr h="279678">
                <a:tc>
                  <a:txBody>
                    <a:bodyPr/>
                    <a:lstStyle/>
                    <a:p>
                      <a:pPr>
                        <a:lnSpc>
                          <a:spcPct val="115000"/>
                        </a:lnSpc>
                        <a:spcAft>
                          <a:spcPts val="0"/>
                        </a:spcAft>
                      </a:pPr>
                      <a:r>
                        <a:rPr lang="tr-TR" sz="1400">
                          <a:effectLst/>
                        </a:rPr>
                        <a:t>5</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BİLİŞİM TEKNOLOJİLERİ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Ağ İşletmenliği</a:t>
                      </a:r>
                      <a:endParaRPr lang="tr-TR" sz="1200">
                        <a:effectLst/>
                        <a:latin typeface="Calibri"/>
                        <a:ea typeface="Calibri"/>
                        <a:cs typeface="Times New Roman"/>
                      </a:endParaRPr>
                    </a:p>
                  </a:txBody>
                  <a:tcPr marL="9525" marR="9525" marT="9525" marB="9525"/>
                </a:tc>
              </a:tr>
              <a:tr h="284944">
                <a:tc>
                  <a:txBody>
                    <a:bodyPr/>
                    <a:lstStyle/>
                    <a:p>
                      <a:pPr>
                        <a:lnSpc>
                          <a:spcPct val="115000"/>
                        </a:lnSpc>
                        <a:spcAft>
                          <a:spcPts val="0"/>
                        </a:spcAft>
                      </a:pPr>
                      <a:r>
                        <a:rPr lang="tr-TR" sz="1400">
                          <a:effectLst/>
                        </a:rPr>
                        <a:t>6</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 Tesisatları ve Pano Montörlüğü</a:t>
                      </a:r>
                      <a:endParaRPr lang="tr-TR" sz="1200">
                        <a:effectLst/>
                        <a:latin typeface="Calibri"/>
                        <a:ea typeface="Calibri"/>
                        <a:cs typeface="Times New Roman"/>
                      </a:endParaRPr>
                    </a:p>
                  </a:txBody>
                  <a:tcPr marL="9525" marR="9525" marT="9525" marB="9525"/>
                </a:tc>
              </a:tr>
              <a:tr h="292687">
                <a:tc>
                  <a:txBody>
                    <a:bodyPr/>
                    <a:lstStyle/>
                    <a:p>
                      <a:pPr>
                        <a:lnSpc>
                          <a:spcPct val="115000"/>
                        </a:lnSpc>
                        <a:spcAft>
                          <a:spcPts val="0"/>
                        </a:spcAft>
                      </a:pPr>
                      <a:r>
                        <a:rPr lang="tr-TR" sz="1400">
                          <a:effectLst/>
                        </a:rPr>
                        <a:t>7</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Güvenlik Sistemleri</a:t>
                      </a:r>
                      <a:endParaRPr lang="tr-TR" sz="1200">
                        <a:effectLst/>
                        <a:latin typeface="Calibri"/>
                        <a:ea typeface="Calibri"/>
                        <a:cs typeface="Times New Roman"/>
                      </a:endParaRPr>
                    </a:p>
                  </a:txBody>
                  <a:tcPr marL="9525" marR="9525" marT="9525" marB="9525"/>
                </a:tc>
              </a:tr>
              <a:tr h="292687">
                <a:tc>
                  <a:txBody>
                    <a:bodyPr/>
                    <a:lstStyle/>
                    <a:p>
                      <a:pPr>
                        <a:lnSpc>
                          <a:spcPct val="115000"/>
                        </a:lnSpc>
                        <a:spcAft>
                          <a:spcPts val="0"/>
                        </a:spcAft>
                      </a:pPr>
                      <a:r>
                        <a:rPr lang="tr-TR" sz="1400">
                          <a:effectLst/>
                        </a:rPr>
                        <a:t>8</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MOTORLU ARAÇLAR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Otomotiv Elektromekanik</a:t>
                      </a:r>
                      <a:endParaRPr lang="tr-TR" sz="1200">
                        <a:effectLst/>
                        <a:latin typeface="Calibri"/>
                        <a:ea typeface="Calibri"/>
                        <a:cs typeface="Times New Roman"/>
                      </a:endParaRPr>
                    </a:p>
                  </a:txBody>
                  <a:tcPr marL="9525" marR="9525" marT="9525" marB="9525"/>
                </a:tc>
              </a:tr>
              <a:tr h="292687">
                <a:tc>
                  <a:txBody>
                    <a:bodyPr/>
                    <a:lstStyle/>
                    <a:p>
                      <a:pPr>
                        <a:lnSpc>
                          <a:spcPct val="115000"/>
                        </a:lnSpc>
                        <a:spcAft>
                          <a:spcPts val="0"/>
                        </a:spcAft>
                      </a:pPr>
                      <a:r>
                        <a:rPr lang="tr-TR" sz="1400">
                          <a:effectLst/>
                        </a:rPr>
                        <a:t>9</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TESİSAT TEKNOLOJİSİ VE İKLİMLENDİRME</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Soğutma Sistemleri</a:t>
                      </a:r>
                      <a:endParaRPr lang="tr-TR" sz="1200">
                        <a:effectLst/>
                        <a:latin typeface="Calibri"/>
                        <a:ea typeface="Calibri"/>
                        <a:cs typeface="Times New Roman"/>
                      </a:endParaRPr>
                    </a:p>
                  </a:txBody>
                  <a:tcPr marL="9525" marR="9525" marT="9525" marB="9525"/>
                </a:tc>
              </a:tr>
              <a:tr h="279678">
                <a:tc>
                  <a:txBody>
                    <a:bodyPr/>
                    <a:lstStyle/>
                    <a:p>
                      <a:pPr>
                        <a:lnSpc>
                          <a:spcPct val="115000"/>
                        </a:lnSpc>
                        <a:spcAft>
                          <a:spcPts val="0"/>
                        </a:spcAft>
                      </a:pPr>
                      <a:r>
                        <a:rPr lang="tr-TR" sz="1400">
                          <a:effectLst/>
                        </a:rPr>
                        <a:t>10</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BİLİŞİM TEKNOLOJİLERİ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Veri Tabanı Programcılığı</a:t>
                      </a:r>
                      <a:endParaRPr lang="tr-TR" sz="1200">
                        <a:effectLst/>
                        <a:latin typeface="Calibri"/>
                        <a:ea typeface="Calibri"/>
                        <a:cs typeface="Times New Roman"/>
                      </a:endParaRPr>
                    </a:p>
                  </a:txBody>
                  <a:tcPr marL="9525" marR="9525" marT="9525" marB="9525"/>
                </a:tc>
              </a:tr>
              <a:tr h="292687">
                <a:tc>
                  <a:txBody>
                    <a:bodyPr/>
                    <a:lstStyle/>
                    <a:p>
                      <a:pPr>
                        <a:lnSpc>
                          <a:spcPct val="115000"/>
                        </a:lnSpc>
                        <a:spcAft>
                          <a:spcPts val="0"/>
                        </a:spcAft>
                      </a:pPr>
                      <a:r>
                        <a:rPr lang="tr-TR" sz="1400">
                          <a:effectLst/>
                        </a:rPr>
                        <a:t>11</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Endüstriyel Bakım Onarım</a:t>
                      </a:r>
                      <a:endParaRPr lang="tr-TR" sz="1200">
                        <a:effectLst/>
                        <a:latin typeface="Calibri"/>
                        <a:ea typeface="Calibri"/>
                        <a:cs typeface="Times New Roman"/>
                      </a:endParaRPr>
                    </a:p>
                  </a:txBody>
                  <a:tcPr marL="9525" marR="9525" marT="9525" marB="9525"/>
                </a:tc>
              </a:tr>
              <a:tr h="279678">
                <a:tc>
                  <a:txBody>
                    <a:bodyPr/>
                    <a:lstStyle/>
                    <a:p>
                      <a:pPr>
                        <a:lnSpc>
                          <a:spcPct val="115000"/>
                        </a:lnSpc>
                        <a:spcAft>
                          <a:spcPts val="0"/>
                        </a:spcAft>
                      </a:pPr>
                      <a:r>
                        <a:rPr lang="tr-TR" sz="1400">
                          <a:effectLst/>
                        </a:rPr>
                        <a:t>12</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KİMYA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Kimya Laboratuvarı</a:t>
                      </a:r>
                      <a:endParaRPr lang="tr-TR" sz="1200">
                        <a:effectLst/>
                        <a:latin typeface="Calibri"/>
                        <a:ea typeface="Calibri"/>
                        <a:cs typeface="Times New Roman"/>
                      </a:endParaRPr>
                    </a:p>
                  </a:txBody>
                  <a:tcPr marL="9525" marR="9525" marT="9525" marB="9525"/>
                </a:tc>
              </a:tr>
              <a:tr h="279678">
                <a:tc>
                  <a:txBody>
                    <a:bodyPr/>
                    <a:lstStyle/>
                    <a:p>
                      <a:pPr>
                        <a:lnSpc>
                          <a:spcPct val="115000"/>
                        </a:lnSpc>
                        <a:spcAft>
                          <a:spcPts val="0"/>
                        </a:spcAft>
                      </a:pPr>
                      <a:r>
                        <a:rPr lang="tr-TR" sz="1400">
                          <a:effectLst/>
                        </a:rPr>
                        <a:t>13</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PLASTİK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Plastik Kalıp</a:t>
                      </a:r>
                      <a:endParaRPr lang="tr-TR" sz="1200">
                        <a:effectLst/>
                        <a:latin typeface="Calibri"/>
                        <a:ea typeface="Calibri"/>
                        <a:cs typeface="Times New Roman"/>
                      </a:endParaRPr>
                    </a:p>
                  </a:txBody>
                  <a:tcPr marL="9525" marR="9525" marT="9525" marB="9525"/>
                </a:tc>
              </a:tr>
              <a:tr h="292687">
                <a:tc>
                  <a:txBody>
                    <a:bodyPr/>
                    <a:lstStyle/>
                    <a:p>
                      <a:pPr>
                        <a:lnSpc>
                          <a:spcPct val="115000"/>
                        </a:lnSpc>
                        <a:spcAft>
                          <a:spcPts val="0"/>
                        </a:spcAft>
                      </a:pPr>
                      <a:r>
                        <a:rPr lang="tr-TR" sz="1400">
                          <a:effectLst/>
                        </a:rPr>
                        <a:t>14</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TESİSAT TEKNOLOJİSİ VE İKLİMLENDİRME</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Yapı Tesisat Sistemleri</a:t>
                      </a:r>
                      <a:endParaRPr lang="tr-TR" sz="1200">
                        <a:effectLst/>
                        <a:latin typeface="Calibri"/>
                        <a:ea typeface="Calibri"/>
                        <a:cs typeface="Times New Roman"/>
                      </a:endParaRPr>
                    </a:p>
                  </a:txBody>
                  <a:tcPr marL="9525" marR="9525" marT="9525" marB="9525"/>
                </a:tc>
              </a:tr>
              <a:tr h="279678">
                <a:tc>
                  <a:txBody>
                    <a:bodyPr/>
                    <a:lstStyle/>
                    <a:p>
                      <a:pPr>
                        <a:lnSpc>
                          <a:spcPct val="115000"/>
                        </a:lnSpc>
                        <a:spcAft>
                          <a:spcPts val="0"/>
                        </a:spcAft>
                      </a:pPr>
                      <a:r>
                        <a:rPr lang="tr-TR" sz="1400">
                          <a:effectLst/>
                        </a:rPr>
                        <a:t>15</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ATP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KİMYA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Kimya Laboratuvarı</a:t>
                      </a:r>
                      <a:endParaRPr lang="tr-TR" sz="1200">
                        <a:effectLst/>
                        <a:latin typeface="Calibri"/>
                        <a:ea typeface="Calibri"/>
                        <a:cs typeface="Times New Roman"/>
                      </a:endParaRPr>
                    </a:p>
                  </a:txBody>
                  <a:tcPr marL="9525" marR="9525" marT="9525" marB="9525"/>
                </a:tc>
              </a:tr>
              <a:tr h="279678">
                <a:tc>
                  <a:txBody>
                    <a:bodyPr/>
                    <a:lstStyle/>
                    <a:p>
                      <a:pPr>
                        <a:lnSpc>
                          <a:spcPct val="115000"/>
                        </a:lnSpc>
                        <a:spcAft>
                          <a:spcPts val="0"/>
                        </a:spcAft>
                      </a:pPr>
                      <a:r>
                        <a:rPr lang="tr-TR" sz="1400">
                          <a:effectLst/>
                        </a:rPr>
                        <a:t>16</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MEMP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dirty="0">
                          <a:effectLst/>
                        </a:rPr>
                        <a:t>-</a:t>
                      </a:r>
                      <a:endParaRPr lang="tr-TR" sz="1200" dirty="0">
                        <a:effectLst/>
                        <a:latin typeface="Calibri"/>
                        <a:ea typeface="Calibri"/>
                        <a:cs typeface="Times New Roman"/>
                      </a:endParaRPr>
                    </a:p>
                  </a:txBody>
                  <a:tcPr marL="9525" marR="9525" marT="9525" marB="9525"/>
                </a:tc>
              </a:tr>
            </a:tbl>
          </a:graphicData>
        </a:graphic>
      </p:graphicFrame>
    </p:spTree>
    <p:extLst>
      <p:ext uri="{BB962C8B-B14F-4D97-AF65-F5344CB8AC3E}">
        <p14:creationId xmlns:p14="http://schemas.microsoft.com/office/powerpoint/2010/main" val="28209888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Kocaeli Hayrettin Gürsoy Spor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849340027"/>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gridCol w="4701208"/>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lang="tr-TR" dirty="0" err="1" smtClean="0"/>
                        <a:t>Yesiltepe</a:t>
                      </a:r>
                      <a:r>
                        <a:rPr lang="tr-TR" dirty="0" smtClean="0"/>
                        <a:t> Mah. 222.Sokak NO 20 </a:t>
                      </a:r>
                      <a:r>
                        <a:rPr lang="tr-TR" dirty="0" err="1" smtClean="0"/>
                        <a:t>Uzuntarla</a:t>
                      </a:r>
                      <a:r>
                        <a:rPr lang="tr-TR" dirty="0" smtClean="0"/>
                        <a:t> KARTEPE/KOCAELI</a:t>
                      </a:r>
                      <a:endParaRPr lang="tr-TR" dirty="0"/>
                    </a:p>
                  </a:txBody>
                  <a:tcPr/>
                </a:tc>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02623753382</a:t>
                      </a:r>
                      <a:endParaRPr lang="tr-TR" dirty="0"/>
                    </a:p>
                  </a:txBody>
                  <a:tcPr/>
                </a:tc>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http://kocaelisporlisesi.meb.k12.tr/tema/index.php</a:t>
                      </a:r>
                      <a:endParaRPr lang="tr-TR" dirty="0"/>
                    </a:p>
                  </a:txBody>
                  <a:tcPr/>
                </a:tc>
              </a:tr>
              <a:tr h="864096">
                <a:tc>
                  <a:txBody>
                    <a:bodyPr/>
                    <a:lstStyle/>
                    <a:p>
                      <a:pPr algn="l">
                        <a:lnSpc>
                          <a:spcPct val="115000"/>
                        </a:lnSpc>
                        <a:spcAft>
                          <a:spcPts val="0"/>
                        </a:spcAft>
                      </a:pPr>
                      <a:r>
                        <a:rPr lang="tr-TR" sz="2400" dirty="0" smtClean="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KARMA</a:t>
                      </a:r>
                      <a:endParaRPr lang="tr-TR" dirty="0"/>
                    </a:p>
                  </a:txBody>
                  <a:tcPr/>
                </a:tc>
              </a:tr>
            </a:tbl>
          </a:graphicData>
        </a:graphic>
      </p:graphicFrame>
    </p:spTree>
    <p:extLst>
      <p:ext uri="{BB962C8B-B14F-4D97-AF65-F5344CB8AC3E}">
        <p14:creationId xmlns:p14="http://schemas.microsoft.com/office/powerpoint/2010/main" val="23814235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Kamer Öncel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26571587"/>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gridCol w="4701208"/>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b="1" kern="1200" dirty="0" smtClean="0">
                          <a:solidFill>
                            <a:schemeClr val="tx1"/>
                          </a:solidFill>
                          <a:effectLst/>
                          <a:latin typeface="+mn-lt"/>
                          <a:ea typeface="+mn-ea"/>
                          <a:cs typeface="+mn-cs"/>
                        </a:rPr>
                        <a:t>RAHMİYE MAH. KAMAN SOKAK NO:10 KARTEPE/KOCAELİ</a:t>
                      </a:r>
                      <a:endParaRPr lang="tr-TR" dirty="0"/>
                    </a:p>
                  </a:txBody>
                  <a:tcPr/>
                </a:tc>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kern="1200" dirty="0" smtClean="0">
                          <a:solidFill>
                            <a:schemeClr val="tx1"/>
                          </a:solidFill>
                          <a:effectLst/>
                          <a:latin typeface="+mn-lt"/>
                          <a:ea typeface="+mn-ea"/>
                          <a:cs typeface="+mn-cs"/>
                        </a:rPr>
                        <a:t>2623734491</a:t>
                      </a:r>
                      <a:endParaRPr lang="tr-TR" dirty="0"/>
                    </a:p>
                  </a:txBody>
                  <a:tcPr/>
                </a:tc>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u="none" strike="noStrike" kern="1200" dirty="0" smtClean="0">
                          <a:solidFill>
                            <a:schemeClr val="tx1"/>
                          </a:solidFill>
                          <a:effectLst/>
                          <a:latin typeface="+mn-lt"/>
                          <a:ea typeface="+mn-ea"/>
                          <a:cs typeface="+mn-cs"/>
                          <a:hlinkClick r:id="rId2"/>
                        </a:rPr>
                        <a:t>kameroncelasml.meb.k12.tr</a:t>
                      </a:r>
                      <a:endParaRPr lang="tr-TR" dirty="0"/>
                    </a:p>
                  </a:txBody>
                  <a:tcPr/>
                </a:tc>
              </a:tr>
              <a:tr h="864096">
                <a:tc>
                  <a:txBody>
                    <a:bodyPr/>
                    <a:lstStyle/>
                    <a:p>
                      <a:pPr algn="l">
                        <a:lnSpc>
                          <a:spcPct val="115000"/>
                        </a:lnSpc>
                        <a:spcAft>
                          <a:spcPts val="0"/>
                        </a:spcAft>
                      </a:pPr>
                      <a:r>
                        <a:rPr lang="tr-TR" sz="2400" dirty="0" smtClean="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KARMA</a:t>
                      </a:r>
                      <a:endParaRPr lang="tr-TR" dirty="0"/>
                    </a:p>
                  </a:txBody>
                  <a:tcPr/>
                </a:tc>
              </a:tr>
            </a:tbl>
          </a:graphicData>
        </a:graphic>
      </p:graphicFrame>
    </p:spTree>
    <p:extLst>
      <p:ext uri="{BB962C8B-B14F-4D97-AF65-F5344CB8AC3E}">
        <p14:creationId xmlns:p14="http://schemas.microsoft.com/office/powerpoint/2010/main" val="30713099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Kamer Öncel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293680023"/>
              </p:ext>
            </p:extLst>
          </p:nvPr>
        </p:nvGraphicFramePr>
        <p:xfrm>
          <a:off x="702442" y="2348880"/>
          <a:ext cx="7902006" cy="3744415"/>
        </p:xfrm>
        <a:graphic>
          <a:graphicData uri="http://schemas.openxmlformats.org/drawingml/2006/table">
            <a:tbl>
              <a:tblPr firstRow="1" firstCol="1" bandRow="1">
                <a:tableStyleId>{5C22544A-7EE6-4342-B048-85BDC9FD1C3A}</a:tableStyleId>
              </a:tblPr>
              <a:tblGrid>
                <a:gridCol w="269158"/>
                <a:gridCol w="1043284"/>
                <a:gridCol w="3788192"/>
                <a:gridCol w="2801372"/>
              </a:tblGrid>
              <a:tr h="671528">
                <a:tc>
                  <a:txBody>
                    <a:bodyPr/>
                    <a:lstStyle/>
                    <a:p>
                      <a:pPr algn="ctr">
                        <a:lnSpc>
                          <a:spcPct val="115000"/>
                        </a:lnSpc>
                        <a:spcAft>
                          <a:spcPts val="0"/>
                        </a:spcAft>
                      </a:pPr>
                      <a:endParaRPr lang="tr-TR" sz="14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a:effectLst/>
                        </a:rPr>
                        <a:t>Program Türü</a:t>
                      </a:r>
                      <a:endParaRPr lang="tr-TR" sz="14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a:effectLst/>
                        </a:rPr>
                        <a:t>Alan</a:t>
                      </a:r>
                      <a:endParaRPr lang="tr-TR" sz="14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a:effectLst/>
                        </a:rPr>
                        <a:t>Dal</a:t>
                      </a:r>
                      <a:endParaRPr lang="tr-TR" sz="1400">
                        <a:effectLst/>
                        <a:latin typeface="Calibri"/>
                        <a:ea typeface="Calibri"/>
                        <a:cs typeface="Times New Roman"/>
                      </a:endParaRPr>
                    </a:p>
                  </a:txBody>
                  <a:tcPr marL="9525" marR="9525" marT="9525" marB="9525"/>
                </a:tc>
              </a:tr>
              <a:tr h="583067">
                <a:tc>
                  <a:txBody>
                    <a:bodyPr/>
                    <a:lstStyle/>
                    <a:p>
                      <a:pPr>
                        <a:lnSpc>
                          <a:spcPct val="115000"/>
                        </a:lnSpc>
                        <a:spcAft>
                          <a:spcPts val="0"/>
                        </a:spcAft>
                      </a:pPr>
                      <a:r>
                        <a:rPr lang="tr-TR" sz="1600">
                          <a:effectLst/>
                        </a:rPr>
                        <a:t>1</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SAĞLIK HİZMETLERİ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Ebe Yardımcılığı</a:t>
                      </a:r>
                      <a:endParaRPr lang="tr-TR" sz="1400">
                        <a:effectLst/>
                        <a:latin typeface="Calibri"/>
                        <a:ea typeface="Calibri"/>
                        <a:cs typeface="Times New Roman"/>
                      </a:endParaRPr>
                    </a:p>
                  </a:txBody>
                  <a:tcPr marL="9525" marR="9525" marT="9525" marB="9525"/>
                </a:tc>
              </a:tr>
              <a:tr h="652158">
                <a:tc>
                  <a:txBody>
                    <a:bodyPr/>
                    <a:lstStyle/>
                    <a:p>
                      <a:pPr>
                        <a:lnSpc>
                          <a:spcPct val="115000"/>
                        </a:lnSpc>
                        <a:spcAft>
                          <a:spcPts val="0"/>
                        </a:spcAft>
                      </a:pPr>
                      <a:r>
                        <a:rPr lang="tr-TR" sz="1600">
                          <a:effectLst/>
                        </a:rPr>
                        <a:t>2</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HASTA VE YAŞLI HİZMETLERİ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Hasta Bakımı</a:t>
                      </a:r>
                      <a:endParaRPr lang="tr-TR" sz="1400">
                        <a:effectLst/>
                        <a:latin typeface="Calibri"/>
                        <a:ea typeface="Calibri"/>
                        <a:cs typeface="Times New Roman"/>
                      </a:endParaRPr>
                    </a:p>
                  </a:txBody>
                  <a:tcPr marL="9525" marR="9525" marT="9525" marB="9525"/>
                </a:tc>
              </a:tr>
              <a:tr h="583067">
                <a:tc>
                  <a:txBody>
                    <a:bodyPr/>
                    <a:lstStyle/>
                    <a:p>
                      <a:pPr>
                        <a:lnSpc>
                          <a:spcPct val="115000"/>
                        </a:lnSpc>
                        <a:spcAft>
                          <a:spcPts val="0"/>
                        </a:spcAft>
                      </a:pPr>
                      <a:r>
                        <a:rPr lang="tr-TR" sz="1600">
                          <a:effectLst/>
                        </a:rPr>
                        <a:t>3</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SAĞLIK HİZMETLERİ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Hemşire Yardımcılığı</a:t>
                      </a:r>
                      <a:endParaRPr lang="tr-TR" sz="1400">
                        <a:effectLst/>
                        <a:latin typeface="Calibri"/>
                        <a:ea typeface="Calibri"/>
                        <a:cs typeface="Times New Roman"/>
                      </a:endParaRPr>
                    </a:p>
                  </a:txBody>
                  <a:tcPr marL="9525" marR="9525" marT="9525" marB="9525"/>
                </a:tc>
              </a:tr>
              <a:tr h="671528">
                <a:tc>
                  <a:txBody>
                    <a:bodyPr/>
                    <a:lstStyle/>
                    <a:p>
                      <a:pPr>
                        <a:lnSpc>
                          <a:spcPct val="115000"/>
                        </a:lnSpc>
                        <a:spcAft>
                          <a:spcPts val="0"/>
                        </a:spcAft>
                      </a:pPr>
                      <a:r>
                        <a:rPr lang="tr-TR" sz="1600">
                          <a:effectLst/>
                        </a:rPr>
                        <a:t>4</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HASTA VE YAŞLI HİZMETLERİ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Yaşlı Bakımı</a:t>
                      </a:r>
                      <a:endParaRPr lang="tr-TR" sz="1400">
                        <a:effectLst/>
                        <a:latin typeface="Calibri"/>
                        <a:ea typeface="Calibri"/>
                        <a:cs typeface="Times New Roman"/>
                      </a:endParaRPr>
                    </a:p>
                  </a:txBody>
                  <a:tcPr marL="9525" marR="9525" marT="9525" marB="9525"/>
                </a:tc>
              </a:tr>
              <a:tr h="583067">
                <a:tc>
                  <a:txBody>
                    <a:bodyPr/>
                    <a:lstStyle/>
                    <a:p>
                      <a:pPr>
                        <a:lnSpc>
                          <a:spcPct val="115000"/>
                        </a:lnSpc>
                        <a:spcAft>
                          <a:spcPts val="0"/>
                        </a:spcAft>
                      </a:pPr>
                      <a:r>
                        <a:rPr lang="tr-TR" sz="1600">
                          <a:effectLst/>
                        </a:rPr>
                        <a:t>5</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SAĞLIK HİZMETLERİ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dirty="0">
                          <a:effectLst/>
                        </a:rPr>
                        <a:t>Sağlık Bakım Teknisyenliği</a:t>
                      </a:r>
                      <a:endParaRPr lang="tr-TR" sz="1400" dirty="0">
                        <a:effectLst/>
                        <a:latin typeface="Calibri"/>
                        <a:ea typeface="Calibri"/>
                        <a:cs typeface="Times New Roman"/>
                      </a:endParaRPr>
                    </a:p>
                  </a:txBody>
                  <a:tcPr marL="9525" marR="9525" marT="9525" marB="9525"/>
                </a:tc>
              </a:tr>
            </a:tbl>
          </a:graphicData>
        </a:graphic>
      </p:graphicFrame>
    </p:spTree>
    <p:extLst>
      <p:ext uri="{BB962C8B-B14F-4D97-AF65-F5344CB8AC3E}">
        <p14:creationId xmlns:p14="http://schemas.microsoft.com/office/powerpoint/2010/main" val="9542809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Yıldız Entegre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442280363"/>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gridCol w="4701208"/>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b="1" kern="1200" dirty="0" smtClean="0">
                          <a:solidFill>
                            <a:schemeClr val="tx1"/>
                          </a:solidFill>
                          <a:effectLst/>
                          <a:latin typeface="+mn-lt"/>
                          <a:ea typeface="+mn-ea"/>
                          <a:cs typeface="+mn-cs"/>
                        </a:rPr>
                        <a:t>ÇEPNİ MAH. ÇEPNİ CADDE NO:110 PK:41170 KARTEPE/KOCAELİ</a:t>
                      </a:r>
                      <a:endParaRPr lang="tr-TR" dirty="0"/>
                    </a:p>
                  </a:txBody>
                  <a:tcPr/>
                </a:tc>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kern="1200" dirty="0" smtClean="0">
                          <a:solidFill>
                            <a:schemeClr val="tx1"/>
                          </a:solidFill>
                          <a:effectLst/>
                          <a:latin typeface="+mn-lt"/>
                          <a:ea typeface="+mn-ea"/>
                          <a:cs typeface="+mn-cs"/>
                        </a:rPr>
                        <a:t>2623523373</a:t>
                      </a:r>
                      <a:endParaRPr lang="tr-TR" dirty="0"/>
                    </a:p>
                  </a:txBody>
                  <a:tcPr/>
                </a:tc>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http://yildizentegretml.k12.tr/</a:t>
                      </a:r>
                      <a:endParaRPr lang="tr-TR" dirty="0"/>
                    </a:p>
                  </a:txBody>
                  <a:tcPr/>
                </a:tc>
              </a:tr>
              <a:tr h="864096">
                <a:tc>
                  <a:txBody>
                    <a:bodyPr/>
                    <a:lstStyle/>
                    <a:p>
                      <a:pPr algn="l">
                        <a:lnSpc>
                          <a:spcPct val="115000"/>
                        </a:lnSpc>
                        <a:spcAft>
                          <a:spcPts val="0"/>
                        </a:spcAft>
                      </a:pPr>
                      <a:r>
                        <a:rPr lang="tr-TR" sz="2400" dirty="0" smtClean="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KARMA</a:t>
                      </a:r>
                      <a:endParaRPr lang="tr-TR" dirty="0"/>
                    </a:p>
                  </a:txBody>
                  <a:tcPr/>
                </a:tc>
              </a:tr>
            </a:tbl>
          </a:graphicData>
        </a:graphic>
      </p:graphicFrame>
    </p:spTree>
    <p:extLst>
      <p:ext uri="{BB962C8B-B14F-4D97-AF65-F5344CB8AC3E}">
        <p14:creationId xmlns:p14="http://schemas.microsoft.com/office/powerpoint/2010/main" val="41061508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Yıldız Entegre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239938132"/>
              </p:ext>
            </p:extLst>
          </p:nvPr>
        </p:nvGraphicFramePr>
        <p:xfrm>
          <a:off x="395536" y="2132859"/>
          <a:ext cx="8208912" cy="4320476"/>
        </p:xfrm>
        <a:graphic>
          <a:graphicData uri="http://schemas.openxmlformats.org/drawingml/2006/table">
            <a:tbl>
              <a:tblPr firstRow="1" firstCol="1" bandRow="1">
                <a:tableStyleId>{5C22544A-7EE6-4342-B048-85BDC9FD1C3A}</a:tableStyleId>
              </a:tblPr>
              <a:tblGrid>
                <a:gridCol w="357994"/>
                <a:gridCol w="866142"/>
                <a:gridCol w="3731121"/>
                <a:gridCol w="3253655"/>
              </a:tblGrid>
              <a:tr h="653794">
                <a:tc>
                  <a:txBody>
                    <a:bodyPr/>
                    <a:lstStyle/>
                    <a:p>
                      <a:pPr algn="ctr">
                        <a:lnSpc>
                          <a:spcPct val="115000"/>
                        </a:lnSpc>
                        <a:spcAft>
                          <a:spcPts val="0"/>
                        </a:spcAft>
                      </a:pPr>
                      <a:endParaRPr lang="tr-TR" sz="14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a:effectLst/>
                        </a:rPr>
                        <a:t>Program Türü</a:t>
                      </a:r>
                      <a:endParaRPr lang="tr-TR" sz="14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a:effectLst/>
                        </a:rPr>
                        <a:t>Alan</a:t>
                      </a:r>
                      <a:endParaRPr lang="tr-TR" sz="14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a:effectLst/>
                        </a:rPr>
                        <a:t>Dal</a:t>
                      </a:r>
                      <a:endParaRPr lang="tr-TR" sz="1400">
                        <a:effectLst/>
                        <a:latin typeface="Calibri"/>
                        <a:ea typeface="Calibri"/>
                        <a:cs typeface="Times New Roman"/>
                      </a:endParaRPr>
                    </a:p>
                  </a:txBody>
                  <a:tcPr marL="9525" marR="9525" marT="9525" marB="9525"/>
                </a:tc>
              </a:tr>
              <a:tr h="341060">
                <a:tc>
                  <a:txBody>
                    <a:bodyPr/>
                    <a:lstStyle/>
                    <a:p>
                      <a:pPr>
                        <a:lnSpc>
                          <a:spcPct val="115000"/>
                        </a:lnSpc>
                        <a:spcAft>
                          <a:spcPts val="0"/>
                        </a:spcAft>
                      </a:pPr>
                      <a:r>
                        <a:rPr lang="tr-TR" sz="1600">
                          <a:effectLst/>
                        </a:rPr>
                        <a:t>1</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BÜRO YÖNETİMİ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Yönetici Sekreterliği</a:t>
                      </a:r>
                      <a:endParaRPr lang="tr-TR" sz="1400">
                        <a:effectLst/>
                        <a:latin typeface="Calibri"/>
                        <a:ea typeface="Calibri"/>
                        <a:cs typeface="Times New Roman"/>
                      </a:endParaRPr>
                    </a:p>
                  </a:txBody>
                  <a:tcPr marL="9525" marR="9525" marT="9525" marB="9525"/>
                </a:tc>
              </a:tr>
              <a:tr h="653794">
                <a:tc>
                  <a:txBody>
                    <a:bodyPr/>
                    <a:lstStyle/>
                    <a:p>
                      <a:pPr>
                        <a:lnSpc>
                          <a:spcPct val="115000"/>
                        </a:lnSpc>
                        <a:spcAft>
                          <a:spcPts val="0"/>
                        </a:spcAft>
                      </a:pPr>
                      <a:r>
                        <a:rPr lang="tr-TR" sz="1600">
                          <a:effectLst/>
                        </a:rPr>
                        <a:t>2</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HALKLA İLİŞKİLER VE ORGANİZASYON HİZMETLERİ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Halkla İlişkiler</a:t>
                      </a:r>
                      <a:endParaRPr lang="tr-TR" sz="1400">
                        <a:effectLst/>
                        <a:latin typeface="Calibri"/>
                        <a:ea typeface="Calibri"/>
                        <a:cs typeface="Times New Roman"/>
                      </a:endParaRPr>
                    </a:p>
                  </a:txBody>
                  <a:tcPr marL="9525" marR="9525" marT="9525" marB="9525"/>
                </a:tc>
              </a:tr>
              <a:tr h="341060">
                <a:tc>
                  <a:txBody>
                    <a:bodyPr/>
                    <a:lstStyle/>
                    <a:p>
                      <a:pPr>
                        <a:lnSpc>
                          <a:spcPct val="115000"/>
                        </a:lnSpc>
                        <a:spcAft>
                          <a:spcPts val="0"/>
                        </a:spcAft>
                      </a:pPr>
                      <a:r>
                        <a:rPr lang="tr-TR" sz="1600">
                          <a:effectLst/>
                        </a:rPr>
                        <a:t>3</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BİLİŞİM TEKNOLOJİLERİ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Veri Tabanı Programcılığı</a:t>
                      </a:r>
                      <a:endParaRPr lang="tr-TR" sz="1400">
                        <a:effectLst/>
                        <a:latin typeface="Calibri"/>
                        <a:ea typeface="Calibri"/>
                        <a:cs typeface="Times New Roman"/>
                      </a:endParaRPr>
                    </a:p>
                  </a:txBody>
                  <a:tcPr marL="9525" marR="9525" marT="9525" marB="9525"/>
                </a:tc>
              </a:tr>
              <a:tr h="341060">
                <a:tc>
                  <a:txBody>
                    <a:bodyPr/>
                    <a:lstStyle/>
                    <a:p>
                      <a:pPr>
                        <a:lnSpc>
                          <a:spcPct val="115000"/>
                        </a:lnSpc>
                        <a:spcAft>
                          <a:spcPts val="0"/>
                        </a:spcAft>
                      </a:pPr>
                      <a:r>
                        <a:rPr lang="tr-TR" sz="1600">
                          <a:effectLst/>
                        </a:rPr>
                        <a:t>4</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GAZETECİLİK</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Yazılı Basın Muhabirliği</a:t>
                      </a:r>
                      <a:endParaRPr lang="tr-TR" sz="1400">
                        <a:effectLst/>
                        <a:latin typeface="Calibri"/>
                        <a:ea typeface="Calibri"/>
                        <a:cs typeface="Times New Roman"/>
                      </a:endParaRPr>
                    </a:p>
                  </a:txBody>
                  <a:tcPr marL="9525" marR="9525" marT="9525" marB="9525"/>
                </a:tc>
              </a:tr>
              <a:tr h="341060">
                <a:tc>
                  <a:txBody>
                    <a:bodyPr/>
                    <a:lstStyle/>
                    <a:p>
                      <a:pPr>
                        <a:lnSpc>
                          <a:spcPct val="115000"/>
                        </a:lnSpc>
                        <a:spcAft>
                          <a:spcPts val="0"/>
                        </a:spcAft>
                      </a:pPr>
                      <a:r>
                        <a:rPr lang="tr-TR" sz="1600">
                          <a:effectLst/>
                        </a:rPr>
                        <a:t>5</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MUHASEBE VE FİNANSMAN</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Bilgisayarlı Muhasebe</a:t>
                      </a:r>
                      <a:endParaRPr lang="tr-TR" sz="1400">
                        <a:effectLst/>
                        <a:latin typeface="Calibri"/>
                        <a:ea typeface="Calibri"/>
                        <a:cs typeface="Times New Roman"/>
                      </a:endParaRPr>
                    </a:p>
                  </a:txBody>
                  <a:tcPr marL="9525" marR="9525" marT="9525" marB="9525"/>
                </a:tc>
              </a:tr>
              <a:tr h="341060">
                <a:tc>
                  <a:txBody>
                    <a:bodyPr/>
                    <a:lstStyle/>
                    <a:p>
                      <a:pPr>
                        <a:lnSpc>
                          <a:spcPct val="115000"/>
                        </a:lnSpc>
                        <a:spcAft>
                          <a:spcPts val="0"/>
                        </a:spcAft>
                      </a:pPr>
                      <a:r>
                        <a:rPr lang="tr-TR" sz="1600">
                          <a:effectLst/>
                        </a:rPr>
                        <a:t>6</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BİLİŞİM TEKNOLOJİLERİ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Web Programcılığı</a:t>
                      </a:r>
                      <a:endParaRPr lang="tr-TR" sz="1400">
                        <a:effectLst/>
                        <a:latin typeface="Calibri"/>
                        <a:ea typeface="Calibri"/>
                        <a:cs typeface="Times New Roman"/>
                      </a:endParaRPr>
                    </a:p>
                  </a:txBody>
                  <a:tcPr marL="9525" marR="9525" marT="9525" marB="9525"/>
                </a:tc>
              </a:tr>
              <a:tr h="653794">
                <a:tc>
                  <a:txBody>
                    <a:bodyPr/>
                    <a:lstStyle/>
                    <a:p>
                      <a:pPr>
                        <a:lnSpc>
                          <a:spcPct val="115000"/>
                        </a:lnSpc>
                        <a:spcAft>
                          <a:spcPts val="0"/>
                        </a:spcAft>
                      </a:pPr>
                      <a:r>
                        <a:rPr lang="tr-TR" sz="1600">
                          <a:effectLst/>
                        </a:rPr>
                        <a:t>7</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HALKLA İLİŞKİLER VE ORGANİZASYON HİZMETLERİ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Fuar Organizasyon Sorumlusu</a:t>
                      </a:r>
                      <a:endParaRPr lang="tr-TR" sz="1400">
                        <a:effectLst/>
                        <a:latin typeface="Calibri"/>
                        <a:ea typeface="Calibri"/>
                        <a:cs typeface="Times New Roman"/>
                      </a:endParaRPr>
                    </a:p>
                  </a:txBody>
                  <a:tcPr marL="9525" marR="9525" marT="9525" marB="9525"/>
                </a:tc>
              </a:tr>
              <a:tr h="653794">
                <a:tc>
                  <a:txBody>
                    <a:bodyPr/>
                    <a:lstStyle/>
                    <a:p>
                      <a:pPr>
                        <a:lnSpc>
                          <a:spcPct val="115000"/>
                        </a:lnSpc>
                        <a:spcAft>
                          <a:spcPts val="0"/>
                        </a:spcAft>
                      </a:pPr>
                      <a:r>
                        <a:rPr lang="tr-TR" sz="1600">
                          <a:effectLst/>
                        </a:rPr>
                        <a:t>8</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RADYO-TELEVİZYON</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dirty="0">
                          <a:effectLst/>
                        </a:rPr>
                        <a:t>Radyo-Televizyon Programcılığı</a:t>
                      </a:r>
                      <a:endParaRPr lang="tr-TR" sz="1400" dirty="0">
                        <a:effectLst/>
                        <a:latin typeface="Calibri"/>
                        <a:ea typeface="Calibri"/>
                        <a:cs typeface="Times New Roman"/>
                      </a:endParaRPr>
                    </a:p>
                  </a:txBody>
                  <a:tcPr marL="9525" marR="9525" marT="9525" marB="9525"/>
                </a:tc>
              </a:tr>
            </a:tbl>
          </a:graphicData>
        </a:graphic>
      </p:graphicFrame>
    </p:spTree>
    <p:extLst>
      <p:ext uri="{BB962C8B-B14F-4D97-AF65-F5344CB8AC3E}">
        <p14:creationId xmlns:p14="http://schemas.microsoft.com/office/powerpoint/2010/main" val="3361173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323528" y="2420888"/>
            <a:ext cx="8229600" cy="1399032"/>
          </a:xfrm>
        </p:spPr>
        <p:txBody>
          <a:bodyPr>
            <a:noAutofit/>
          </a:bodyPr>
          <a:lstStyle/>
          <a:p>
            <a:pPr algn="ctr"/>
            <a:r>
              <a:rPr lang="tr-TR" sz="4000" b="1" dirty="0" smtClean="0"/>
              <a:t>KÖRFEZ İLÇESİNDE BULUNAN MESLEKİ VE TEKNİK EĞİTİM VEREN OKULLAR</a:t>
            </a:r>
            <a:endParaRPr lang="tr-TR" sz="4000" b="1" dirty="0"/>
          </a:p>
        </p:txBody>
      </p:sp>
    </p:spTree>
    <p:extLst>
      <p:ext uri="{BB962C8B-B14F-4D97-AF65-F5344CB8AC3E}">
        <p14:creationId xmlns:p14="http://schemas.microsoft.com/office/powerpoint/2010/main" val="38416103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err="1"/>
              <a:t>Çamlıtepe</a:t>
            </a:r>
            <a:r>
              <a:rPr lang="tr-TR" sz="4000" b="1" dirty="0"/>
              <a:t>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075674896"/>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gridCol w="4701208"/>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b="1" kern="1200" dirty="0" smtClean="0">
                          <a:solidFill>
                            <a:schemeClr val="tx1"/>
                          </a:solidFill>
                          <a:effectLst/>
                          <a:latin typeface="+mn-lt"/>
                          <a:ea typeface="+mn-ea"/>
                          <a:cs typeface="+mn-cs"/>
                        </a:rPr>
                        <a:t>YENİYALI MAH. DORUK CADDE NO:4 KÖRFEZ/KOCAELİ</a:t>
                      </a:r>
                      <a:endParaRPr lang="tr-TR" dirty="0"/>
                    </a:p>
                  </a:txBody>
                  <a:tcPr/>
                </a:tc>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kern="1200" dirty="0" smtClean="0">
                          <a:solidFill>
                            <a:schemeClr val="tx1"/>
                          </a:solidFill>
                          <a:effectLst/>
                          <a:latin typeface="+mn-lt"/>
                          <a:ea typeface="+mn-ea"/>
                          <a:cs typeface="+mn-cs"/>
                        </a:rPr>
                        <a:t>2625262575</a:t>
                      </a:r>
                      <a:endParaRPr lang="tr-TR" dirty="0"/>
                    </a:p>
                  </a:txBody>
                  <a:tcPr/>
                </a:tc>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http://camlitepemtal.meb.k12.tr</a:t>
                      </a:r>
                      <a:endParaRPr lang="tr-TR" dirty="0"/>
                    </a:p>
                  </a:txBody>
                  <a:tcPr/>
                </a:tc>
              </a:tr>
              <a:tr h="864096">
                <a:tc>
                  <a:txBody>
                    <a:bodyPr/>
                    <a:lstStyle/>
                    <a:p>
                      <a:pPr algn="l">
                        <a:lnSpc>
                          <a:spcPct val="115000"/>
                        </a:lnSpc>
                        <a:spcAft>
                          <a:spcPts val="0"/>
                        </a:spcAft>
                      </a:pPr>
                      <a:r>
                        <a:rPr lang="tr-TR" sz="2400" dirty="0" smtClean="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KIZ</a:t>
                      </a:r>
                      <a:endParaRPr lang="tr-TR" dirty="0"/>
                    </a:p>
                  </a:txBody>
                  <a:tcPr/>
                </a:tc>
              </a:tr>
            </a:tbl>
          </a:graphicData>
        </a:graphic>
      </p:graphicFrame>
    </p:spTree>
    <p:extLst>
      <p:ext uri="{BB962C8B-B14F-4D97-AF65-F5344CB8AC3E}">
        <p14:creationId xmlns:p14="http://schemas.microsoft.com/office/powerpoint/2010/main" val="8881197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err="1"/>
              <a:t>Çamlıtepe</a:t>
            </a:r>
            <a:r>
              <a:rPr lang="tr-TR" sz="4000" b="1" dirty="0"/>
              <a:t>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904080702"/>
              </p:ext>
            </p:extLst>
          </p:nvPr>
        </p:nvGraphicFramePr>
        <p:xfrm>
          <a:off x="827584" y="2276874"/>
          <a:ext cx="7632848" cy="3816420"/>
        </p:xfrm>
        <a:graphic>
          <a:graphicData uri="http://schemas.openxmlformats.org/drawingml/2006/table">
            <a:tbl>
              <a:tblPr firstRow="1" firstCol="1" bandRow="1">
                <a:tableStyleId>{5C22544A-7EE6-4342-B048-85BDC9FD1C3A}</a:tableStyleId>
              </a:tblPr>
              <a:tblGrid>
                <a:gridCol w="355205"/>
                <a:gridCol w="868931"/>
                <a:gridCol w="3950540"/>
                <a:gridCol w="2458172"/>
              </a:tblGrid>
              <a:tr h="953217">
                <a:tc>
                  <a:txBody>
                    <a:bodyPr/>
                    <a:lstStyle/>
                    <a:p>
                      <a:pPr algn="ctr">
                        <a:lnSpc>
                          <a:spcPct val="115000"/>
                        </a:lnSpc>
                        <a:spcAft>
                          <a:spcPts val="0"/>
                        </a:spcAft>
                      </a:pPr>
                      <a:endParaRPr lang="tr-TR" sz="14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a:effectLst/>
                        </a:rPr>
                        <a:t>Program Türü</a:t>
                      </a:r>
                      <a:endParaRPr lang="tr-TR" sz="14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a:effectLst/>
                        </a:rPr>
                        <a:t>Alan</a:t>
                      </a:r>
                      <a:endParaRPr lang="tr-TR" sz="14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a:effectLst/>
                        </a:rPr>
                        <a:t>Dal</a:t>
                      </a:r>
                      <a:endParaRPr lang="tr-TR" sz="1400">
                        <a:effectLst/>
                        <a:latin typeface="Calibri"/>
                        <a:ea typeface="Calibri"/>
                        <a:cs typeface="Times New Roman"/>
                      </a:endParaRPr>
                    </a:p>
                  </a:txBody>
                  <a:tcPr marL="9525" marR="9525" marT="9525" marB="9525"/>
                </a:tc>
              </a:tr>
              <a:tr h="477416">
                <a:tc>
                  <a:txBody>
                    <a:bodyPr/>
                    <a:lstStyle/>
                    <a:p>
                      <a:pPr>
                        <a:lnSpc>
                          <a:spcPct val="115000"/>
                        </a:lnSpc>
                        <a:spcAft>
                          <a:spcPts val="0"/>
                        </a:spcAft>
                      </a:pPr>
                      <a:r>
                        <a:rPr lang="tr-TR" sz="1600">
                          <a:effectLst/>
                        </a:rPr>
                        <a:t>1</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GRAFİK VE FOTOĞRAF</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Grafik</a:t>
                      </a:r>
                      <a:endParaRPr lang="tr-TR" sz="1400">
                        <a:effectLst/>
                        <a:latin typeface="Calibri"/>
                        <a:ea typeface="Calibri"/>
                        <a:cs typeface="Times New Roman"/>
                      </a:endParaRPr>
                    </a:p>
                  </a:txBody>
                  <a:tcPr marL="9525" marR="9525" marT="9525" marB="9525"/>
                </a:tc>
              </a:tr>
              <a:tr h="953539">
                <a:tc>
                  <a:txBody>
                    <a:bodyPr/>
                    <a:lstStyle/>
                    <a:p>
                      <a:pPr>
                        <a:lnSpc>
                          <a:spcPct val="115000"/>
                        </a:lnSpc>
                        <a:spcAft>
                          <a:spcPts val="0"/>
                        </a:spcAft>
                      </a:pPr>
                      <a:r>
                        <a:rPr lang="tr-TR" sz="1600">
                          <a:effectLst/>
                        </a:rPr>
                        <a:t>2</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ÇOCUK GELİŞİMİ VE EĞİTİMİ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Erken Çocukluk Eğitimi</a:t>
                      </a:r>
                      <a:endParaRPr lang="tr-TR" sz="1400">
                        <a:effectLst/>
                        <a:latin typeface="Calibri"/>
                        <a:ea typeface="Calibri"/>
                        <a:cs typeface="Times New Roman"/>
                      </a:endParaRPr>
                    </a:p>
                  </a:txBody>
                  <a:tcPr marL="9525" marR="9525" marT="9525" marB="9525"/>
                </a:tc>
              </a:tr>
              <a:tr h="477416">
                <a:tc>
                  <a:txBody>
                    <a:bodyPr/>
                    <a:lstStyle/>
                    <a:p>
                      <a:pPr>
                        <a:lnSpc>
                          <a:spcPct val="115000"/>
                        </a:lnSpc>
                        <a:spcAft>
                          <a:spcPts val="0"/>
                        </a:spcAft>
                      </a:pPr>
                      <a:r>
                        <a:rPr lang="tr-TR" sz="1600">
                          <a:effectLst/>
                        </a:rPr>
                        <a:t>3</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GÜZELLİK VE SAÇ BAKIM HİZMETLERİ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Saç Bakımı</a:t>
                      </a:r>
                      <a:endParaRPr lang="tr-TR" sz="1400">
                        <a:effectLst/>
                        <a:latin typeface="Calibri"/>
                        <a:ea typeface="Calibri"/>
                        <a:cs typeface="Times New Roman"/>
                      </a:endParaRPr>
                    </a:p>
                  </a:txBody>
                  <a:tcPr marL="9525" marR="9525" marT="9525" marB="9525"/>
                </a:tc>
              </a:tr>
              <a:tr h="477416">
                <a:tc>
                  <a:txBody>
                    <a:bodyPr/>
                    <a:lstStyle/>
                    <a:p>
                      <a:pPr>
                        <a:lnSpc>
                          <a:spcPct val="115000"/>
                        </a:lnSpc>
                        <a:spcAft>
                          <a:spcPts val="0"/>
                        </a:spcAft>
                      </a:pPr>
                      <a:r>
                        <a:rPr lang="tr-TR" sz="1600">
                          <a:effectLst/>
                        </a:rPr>
                        <a:t>4</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MODA TASARIM TEKNOLOJİLERİ*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Kadın Terziliği</a:t>
                      </a:r>
                      <a:endParaRPr lang="tr-TR" sz="1400">
                        <a:effectLst/>
                        <a:latin typeface="Calibri"/>
                        <a:ea typeface="Calibri"/>
                        <a:cs typeface="Times New Roman"/>
                      </a:endParaRPr>
                    </a:p>
                  </a:txBody>
                  <a:tcPr marL="9525" marR="9525" marT="9525" marB="9525"/>
                </a:tc>
              </a:tr>
              <a:tr h="477416">
                <a:tc>
                  <a:txBody>
                    <a:bodyPr/>
                    <a:lstStyle/>
                    <a:p>
                      <a:pPr>
                        <a:lnSpc>
                          <a:spcPct val="115000"/>
                        </a:lnSpc>
                        <a:spcAft>
                          <a:spcPts val="0"/>
                        </a:spcAft>
                      </a:pPr>
                      <a:r>
                        <a:rPr lang="tr-TR" sz="1600">
                          <a:effectLst/>
                        </a:rPr>
                        <a:t>5</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YİYECEK İÇECEK HİZMETLERİ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dirty="0">
                          <a:effectLst/>
                        </a:rPr>
                        <a:t>Mutfak</a:t>
                      </a:r>
                      <a:endParaRPr lang="tr-TR" sz="1400" dirty="0">
                        <a:effectLst/>
                        <a:latin typeface="Calibri"/>
                        <a:ea typeface="Calibri"/>
                        <a:cs typeface="Times New Roman"/>
                      </a:endParaRPr>
                    </a:p>
                  </a:txBody>
                  <a:tcPr marL="9525" marR="9525" marT="9525" marB="9525"/>
                </a:tc>
              </a:tr>
            </a:tbl>
          </a:graphicData>
        </a:graphic>
      </p:graphicFrame>
    </p:spTree>
    <p:extLst>
      <p:ext uri="{BB962C8B-B14F-4D97-AF65-F5344CB8AC3E}">
        <p14:creationId xmlns:p14="http://schemas.microsoft.com/office/powerpoint/2010/main" val="2937762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Başlık"/>
          <p:cNvSpPr txBox="1">
            <a:spLocks/>
          </p:cNvSpPr>
          <p:nvPr/>
        </p:nvSpPr>
        <p:spPr bwMode="auto">
          <a:xfrm>
            <a:off x="1868091" y="1243013"/>
            <a:ext cx="5073253" cy="882650"/>
          </a:xfrm>
          <a:prstGeom prst="rect">
            <a:avLst/>
          </a:prstGeom>
          <a:noFill/>
          <a:ln w="9525">
            <a:noFill/>
            <a:miter lim="800000"/>
            <a:headEnd/>
            <a:tailEnd/>
          </a:ln>
        </p:spPr>
        <p:txBody>
          <a:bodyPr anchor="ctr"/>
          <a:lstStyle/>
          <a:p>
            <a:pPr algn="ctr">
              <a:lnSpc>
                <a:spcPct val="90000"/>
              </a:lnSpc>
            </a:pPr>
            <a:r>
              <a:rPr lang="tr-TR" altLang="tr-TR" sz="2800" b="1">
                <a:solidFill>
                  <a:schemeClr val="accent2"/>
                </a:solidFill>
                <a:latin typeface="Cambria" pitchFamily="18" charset="0"/>
              </a:rPr>
              <a:t>Mesleki ve Teknik Eğitimin Amacı</a:t>
            </a:r>
          </a:p>
        </p:txBody>
      </p:sp>
      <p:sp>
        <p:nvSpPr>
          <p:cNvPr id="5123" name="İçerik Yer Tutucusu 2"/>
          <p:cNvSpPr txBox="1">
            <a:spLocks/>
          </p:cNvSpPr>
          <p:nvPr/>
        </p:nvSpPr>
        <p:spPr bwMode="auto">
          <a:xfrm>
            <a:off x="202407" y="1552575"/>
            <a:ext cx="4408885" cy="4291013"/>
          </a:xfrm>
          <a:prstGeom prst="rect">
            <a:avLst/>
          </a:prstGeom>
          <a:noFill/>
          <a:ln w="9525">
            <a:noFill/>
            <a:miter lim="800000"/>
            <a:headEnd/>
            <a:tailEnd/>
          </a:ln>
        </p:spPr>
        <p:txBody>
          <a:bodyPr anchor="ctr"/>
          <a:lstStyle/>
          <a:p>
            <a:pPr lvl="2">
              <a:lnSpc>
                <a:spcPct val="90000"/>
              </a:lnSpc>
              <a:buFont typeface="Arial" charset="0"/>
              <a:buNone/>
            </a:pPr>
            <a:endParaRPr lang="tr-TR" altLang="tr-TR" sz="2400">
              <a:solidFill>
                <a:srgbClr val="000000"/>
              </a:solidFill>
              <a:latin typeface="Cambria" pitchFamily="18" charset="0"/>
            </a:endParaRPr>
          </a:p>
        </p:txBody>
      </p:sp>
      <p:sp>
        <p:nvSpPr>
          <p:cNvPr id="2" name="Metin kutusu 1"/>
          <p:cNvSpPr txBox="1"/>
          <p:nvPr/>
        </p:nvSpPr>
        <p:spPr>
          <a:xfrm>
            <a:off x="397669" y="2128838"/>
            <a:ext cx="8014097" cy="3139321"/>
          </a:xfrm>
          <a:prstGeom prst="rect">
            <a:avLst/>
          </a:prstGeom>
          <a:noFill/>
        </p:spPr>
        <p:txBody>
          <a:bodyPr>
            <a:spAutoFit/>
          </a:bodyPr>
          <a:lstStyle/>
          <a:p>
            <a:pPr marL="0" lvl="1" algn="just" fontAlgn="auto">
              <a:lnSpc>
                <a:spcPct val="150000"/>
              </a:lnSpc>
              <a:spcBef>
                <a:spcPts val="0"/>
              </a:spcBef>
              <a:spcAft>
                <a:spcPts val="0"/>
              </a:spcAft>
              <a:buClr>
                <a:srgbClr val="3D3DB7"/>
              </a:buClr>
              <a:defRPr/>
            </a:pPr>
            <a:r>
              <a:rPr lang="tr-TR" altLang="tr-TR" sz="2400" dirty="0">
                <a:latin typeface="Cambria" pitchFamily="18" charset="0"/>
                <a:cs typeface="+mn-cs"/>
              </a:rPr>
              <a:t>Sosyal ve ekonomik sektörler ile iş birliği içinde ulusal ve uluslararası mesleki yeterliliğe, meslek ahlakına ve mesleki değerlere sahip, yenilikçi, girişimci, üretken, ekonomiye değer katan ehil iş gücü yetiştirmektir. </a:t>
            </a:r>
            <a:r>
              <a:rPr lang="tr-TR" sz="2400" b="1" dirty="0">
                <a:latin typeface="Cambria" panose="02040503050406030204" pitchFamily="18" charset="0"/>
                <a:cs typeface="Times New Roman" pitchFamily="18" charset="0"/>
              </a:rPr>
              <a:t> </a:t>
            </a:r>
            <a:endParaRPr lang="tr-TR" altLang="tr-TR" sz="2400" kern="0" dirty="0">
              <a:solidFill>
                <a:srgbClr val="000000"/>
              </a:solidFill>
              <a:latin typeface="Cambria" pitchFamily="18" charset="0"/>
              <a:cs typeface="Arial"/>
            </a:endParaRPr>
          </a:p>
          <a:p>
            <a:pPr marL="285750" indent="-285750" fontAlgn="auto">
              <a:spcBef>
                <a:spcPts val="0"/>
              </a:spcBef>
              <a:spcAft>
                <a:spcPts val="0"/>
              </a:spcAft>
              <a:buFont typeface="Arial" panose="020B0604020202020204" pitchFamily="34" charset="0"/>
              <a:buChar char="•"/>
              <a:defRPr/>
            </a:pPr>
            <a:endParaRPr lang="tr-TR" dirty="0">
              <a:latin typeface="+mn-lt"/>
              <a:cs typeface="+mn-cs"/>
            </a:endParaRPr>
          </a:p>
          <a:p>
            <a:pPr marL="285750" indent="-285750" fontAlgn="auto">
              <a:spcBef>
                <a:spcPts val="0"/>
              </a:spcBef>
              <a:spcAft>
                <a:spcPts val="0"/>
              </a:spcAft>
              <a:buFont typeface="Arial" panose="020B0604020202020204" pitchFamily="34" charset="0"/>
              <a:buChar char="•"/>
              <a:defRPr/>
            </a:pPr>
            <a:endParaRPr lang="tr-TR" dirty="0">
              <a:latin typeface="+mn-lt"/>
              <a:cs typeface="+mn-cs"/>
            </a:endParaRPr>
          </a:p>
          <a:p>
            <a:pPr marL="285750" indent="-285750" fontAlgn="auto">
              <a:spcBef>
                <a:spcPts val="0"/>
              </a:spcBef>
              <a:spcAft>
                <a:spcPts val="0"/>
              </a:spcAft>
              <a:buFont typeface="Arial" panose="020B0604020202020204" pitchFamily="34" charset="0"/>
              <a:buChar char="•"/>
              <a:defRPr/>
            </a:pPr>
            <a:endParaRPr lang="tr-TR" dirty="0">
              <a:latin typeface="+mn-lt"/>
              <a:cs typeface="+mn-cs"/>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err="1"/>
              <a:t>Hereke</a:t>
            </a:r>
            <a:r>
              <a:rPr lang="tr-TR" sz="4000" b="1" dirty="0"/>
              <a:t> Nuh Çimento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084704924"/>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gridCol w="4701208"/>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b="1" kern="1200" dirty="0" smtClean="0">
                          <a:solidFill>
                            <a:schemeClr val="tx1"/>
                          </a:solidFill>
                          <a:effectLst/>
                          <a:latin typeface="+mn-lt"/>
                          <a:ea typeface="+mn-ea"/>
                          <a:cs typeface="+mn-cs"/>
                        </a:rPr>
                        <a:t>HACI AKİF MAH. TAYYAR YILDIRIM CAD. NO: 16 KÖRFEZ / KOCAELİ</a:t>
                      </a:r>
                      <a:endParaRPr lang="tr-TR" dirty="0"/>
                    </a:p>
                  </a:txBody>
                  <a:tcPr/>
                </a:tc>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kern="1200" dirty="0" smtClean="0">
                          <a:solidFill>
                            <a:schemeClr val="tx1"/>
                          </a:solidFill>
                          <a:effectLst/>
                          <a:latin typeface="+mn-lt"/>
                          <a:ea typeface="+mn-ea"/>
                          <a:cs typeface="+mn-cs"/>
                        </a:rPr>
                        <a:t>2625113317</a:t>
                      </a:r>
                      <a:endParaRPr lang="tr-TR" dirty="0"/>
                    </a:p>
                  </a:txBody>
                  <a:tcPr/>
                </a:tc>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nuhcimentoeml.k12.tr</a:t>
                      </a:r>
                      <a:endParaRPr lang="tr-TR" dirty="0"/>
                    </a:p>
                  </a:txBody>
                  <a:tcPr/>
                </a:tc>
              </a:tr>
              <a:tr h="864096">
                <a:tc>
                  <a:txBody>
                    <a:bodyPr/>
                    <a:lstStyle/>
                    <a:p>
                      <a:pPr algn="l">
                        <a:lnSpc>
                          <a:spcPct val="115000"/>
                        </a:lnSpc>
                        <a:spcAft>
                          <a:spcPts val="0"/>
                        </a:spcAft>
                      </a:pPr>
                      <a:r>
                        <a:rPr lang="tr-TR" sz="2400" dirty="0" smtClean="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KARMA</a:t>
                      </a:r>
                      <a:endParaRPr lang="tr-TR" dirty="0"/>
                    </a:p>
                  </a:txBody>
                  <a:tcPr/>
                </a:tc>
              </a:tr>
            </a:tbl>
          </a:graphicData>
        </a:graphic>
      </p:graphicFrame>
    </p:spTree>
    <p:extLst>
      <p:ext uri="{BB962C8B-B14F-4D97-AF65-F5344CB8AC3E}">
        <p14:creationId xmlns:p14="http://schemas.microsoft.com/office/powerpoint/2010/main" val="22434113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err="1"/>
              <a:t>Hereke</a:t>
            </a:r>
            <a:r>
              <a:rPr lang="tr-TR" sz="4000" b="1" dirty="0"/>
              <a:t> Nuh Çimento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085958095"/>
              </p:ext>
            </p:extLst>
          </p:nvPr>
        </p:nvGraphicFramePr>
        <p:xfrm>
          <a:off x="539552" y="2037461"/>
          <a:ext cx="8136904" cy="4271858"/>
        </p:xfrm>
        <a:graphic>
          <a:graphicData uri="http://schemas.openxmlformats.org/drawingml/2006/table">
            <a:tbl>
              <a:tblPr firstRow="1" firstCol="1" bandRow="1">
                <a:tableStyleId>{5C22544A-7EE6-4342-B048-85BDC9FD1C3A}</a:tableStyleId>
              </a:tblPr>
              <a:tblGrid>
                <a:gridCol w="361447"/>
                <a:gridCol w="794747"/>
                <a:gridCol w="3442452"/>
                <a:gridCol w="3538258"/>
              </a:tblGrid>
              <a:tr h="551713">
                <a:tc>
                  <a:txBody>
                    <a:bodyPr/>
                    <a:lstStyle/>
                    <a:p>
                      <a:pPr algn="ctr">
                        <a:lnSpc>
                          <a:spcPct val="115000"/>
                        </a:lnSpc>
                        <a:spcAft>
                          <a:spcPts val="0"/>
                        </a:spcAft>
                      </a:pPr>
                      <a:endParaRPr lang="tr-TR" sz="12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400">
                          <a:effectLst/>
                        </a:rPr>
                        <a:t>Program Türü</a:t>
                      </a:r>
                      <a:endParaRPr lang="tr-TR" sz="12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400">
                          <a:effectLst/>
                        </a:rPr>
                        <a:t>Alan</a:t>
                      </a:r>
                      <a:endParaRPr lang="tr-TR" sz="12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400">
                          <a:effectLst/>
                        </a:rPr>
                        <a:t>Dal</a:t>
                      </a:r>
                      <a:endParaRPr lang="tr-TR" sz="1200">
                        <a:effectLst/>
                        <a:latin typeface="Calibri"/>
                        <a:ea typeface="Calibri"/>
                        <a:cs typeface="Times New Roman"/>
                      </a:endParaRPr>
                    </a:p>
                  </a:txBody>
                  <a:tcPr marL="9525" marR="9525" marT="9525" marB="9525"/>
                </a:tc>
              </a:tr>
              <a:tr h="286165">
                <a:tc>
                  <a:txBody>
                    <a:bodyPr/>
                    <a:lstStyle/>
                    <a:p>
                      <a:pPr>
                        <a:lnSpc>
                          <a:spcPct val="115000"/>
                        </a:lnSpc>
                        <a:spcAft>
                          <a:spcPts val="0"/>
                        </a:spcAft>
                      </a:pPr>
                      <a:r>
                        <a:rPr lang="tr-TR" sz="1400">
                          <a:effectLst/>
                        </a:rPr>
                        <a:t>1</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BİLİŞİM TEKNOLOJİLERİ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Web Programcılığı</a:t>
                      </a:r>
                      <a:endParaRPr lang="tr-TR" sz="1200">
                        <a:effectLst/>
                        <a:latin typeface="Calibri"/>
                        <a:ea typeface="Calibri"/>
                        <a:cs typeface="Times New Roman"/>
                      </a:endParaRPr>
                    </a:p>
                  </a:txBody>
                  <a:tcPr marL="9525" marR="9525" marT="9525" marB="9525"/>
                </a:tc>
              </a:tr>
              <a:tr h="286165">
                <a:tc>
                  <a:txBody>
                    <a:bodyPr/>
                    <a:lstStyle/>
                    <a:p>
                      <a:pPr>
                        <a:lnSpc>
                          <a:spcPct val="115000"/>
                        </a:lnSpc>
                        <a:spcAft>
                          <a:spcPts val="0"/>
                        </a:spcAft>
                      </a:pPr>
                      <a:r>
                        <a:rPr lang="tr-TR" sz="1400">
                          <a:effectLst/>
                        </a:rPr>
                        <a:t>2</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Bobinaj</a:t>
                      </a:r>
                      <a:endParaRPr lang="tr-TR" sz="1200">
                        <a:effectLst/>
                        <a:latin typeface="Calibri"/>
                        <a:ea typeface="Calibri"/>
                        <a:cs typeface="Times New Roman"/>
                      </a:endParaRPr>
                    </a:p>
                  </a:txBody>
                  <a:tcPr marL="9525" marR="9525" marT="9525" marB="9525"/>
                </a:tc>
              </a:tr>
              <a:tr h="286165">
                <a:tc>
                  <a:txBody>
                    <a:bodyPr/>
                    <a:lstStyle/>
                    <a:p>
                      <a:pPr>
                        <a:lnSpc>
                          <a:spcPct val="115000"/>
                        </a:lnSpc>
                        <a:spcAft>
                          <a:spcPts val="0"/>
                        </a:spcAft>
                      </a:pPr>
                      <a:r>
                        <a:rPr lang="tr-TR" sz="1400">
                          <a:effectLst/>
                        </a:rPr>
                        <a:t>3</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Endüstriyel Bakım Onarım</a:t>
                      </a:r>
                      <a:endParaRPr lang="tr-TR" sz="1200">
                        <a:effectLst/>
                        <a:latin typeface="Calibri"/>
                        <a:ea typeface="Calibri"/>
                        <a:cs typeface="Times New Roman"/>
                      </a:endParaRPr>
                    </a:p>
                  </a:txBody>
                  <a:tcPr marL="9525" marR="9525" marT="9525" marB="9525"/>
                </a:tc>
              </a:tr>
              <a:tr h="286165">
                <a:tc>
                  <a:txBody>
                    <a:bodyPr/>
                    <a:lstStyle/>
                    <a:p>
                      <a:pPr>
                        <a:lnSpc>
                          <a:spcPct val="115000"/>
                        </a:lnSpc>
                        <a:spcAft>
                          <a:spcPts val="0"/>
                        </a:spcAft>
                      </a:pPr>
                      <a:r>
                        <a:rPr lang="tr-TR" sz="1400">
                          <a:effectLst/>
                        </a:rPr>
                        <a:t>4</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KİMYA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Kimya Laboratuvarı</a:t>
                      </a:r>
                      <a:endParaRPr lang="tr-TR" sz="1200">
                        <a:effectLst/>
                        <a:latin typeface="Calibri"/>
                        <a:ea typeface="Calibri"/>
                        <a:cs typeface="Times New Roman"/>
                      </a:endParaRPr>
                    </a:p>
                  </a:txBody>
                  <a:tcPr marL="9525" marR="9525" marT="9525" marB="9525"/>
                </a:tc>
              </a:tr>
              <a:tr h="286165">
                <a:tc>
                  <a:txBody>
                    <a:bodyPr/>
                    <a:lstStyle/>
                    <a:p>
                      <a:pPr>
                        <a:lnSpc>
                          <a:spcPct val="115000"/>
                        </a:lnSpc>
                        <a:spcAft>
                          <a:spcPts val="0"/>
                        </a:spcAft>
                      </a:pPr>
                      <a:r>
                        <a:rPr lang="tr-TR" sz="1400">
                          <a:effectLst/>
                        </a:rPr>
                        <a:t>5</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BİLİŞİM TEKNOLOJİLERİ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Bilgisayar Teknik Servisi</a:t>
                      </a:r>
                      <a:endParaRPr lang="tr-TR" sz="1200">
                        <a:effectLst/>
                        <a:latin typeface="Calibri"/>
                        <a:ea typeface="Calibri"/>
                        <a:cs typeface="Times New Roman"/>
                      </a:endParaRPr>
                    </a:p>
                  </a:txBody>
                  <a:tcPr marL="9525" marR="9525" marT="9525" marB="9525"/>
                </a:tc>
              </a:tr>
              <a:tr h="286165">
                <a:tc>
                  <a:txBody>
                    <a:bodyPr/>
                    <a:lstStyle/>
                    <a:p>
                      <a:pPr>
                        <a:lnSpc>
                          <a:spcPct val="115000"/>
                        </a:lnSpc>
                        <a:spcAft>
                          <a:spcPts val="0"/>
                        </a:spcAft>
                      </a:pPr>
                      <a:r>
                        <a:rPr lang="tr-TR" sz="1400">
                          <a:effectLst/>
                        </a:rPr>
                        <a:t>6</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DENİZCİLİK</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Gemi Elektroniği ve Haberleşme</a:t>
                      </a:r>
                      <a:endParaRPr lang="tr-TR" sz="1200">
                        <a:effectLst/>
                        <a:latin typeface="Calibri"/>
                        <a:ea typeface="Calibri"/>
                        <a:cs typeface="Times New Roman"/>
                      </a:endParaRPr>
                    </a:p>
                  </a:txBody>
                  <a:tcPr marL="9525" marR="9525" marT="9525" marB="9525"/>
                </a:tc>
              </a:tr>
              <a:tr h="286165">
                <a:tc>
                  <a:txBody>
                    <a:bodyPr/>
                    <a:lstStyle/>
                    <a:p>
                      <a:pPr>
                        <a:lnSpc>
                          <a:spcPct val="115000"/>
                        </a:lnSpc>
                        <a:spcAft>
                          <a:spcPts val="0"/>
                        </a:spcAft>
                      </a:pPr>
                      <a:r>
                        <a:rPr lang="tr-TR" sz="1400">
                          <a:effectLst/>
                        </a:rPr>
                        <a:t>7</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 Tesisatları ve Pano Montörlüğü</a:t>
                      </a:r>
                      <a:endParaRPr lang="tr-TR" sz="1200">
                        <a:effectLst/>
                        <a:latin typeface="Calibri"/>
                        <a:ea typeface="Calibri"/>
                        <a:cs typeface="Times New Roman"/>
                      </a:endParaRPr>
                    </a:p>
                  </a:txBody>
                  <a:tcPr marL="9525" marR="9525" marT="9525" marB="9525"/>
                </a:tc>
              </a:tr>
              <a:tr h="286165">
                <a:tc>
                  <a:txBody>
                    <a:bodyPr/>
                    <a:lstStyle/>
                    <a:p>
                      <a:pPr>
                        <a:lnSpc>
                          <a:spcPct val="115000"/>
                        </a:lnSpc>
                        <a:spcAft>
                          <a:spcPts val="0"/>
                        </a:spcAft>
                      </a:pPr>
                      <a:r>
                        <a:rPr lang="tr-TR" sz="1400">
                          <a:effectLst/>
                        </a:rPr>
                        <a:t>8</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İNŞAAT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Mimari Yapı Teknik Ressamlığı</a:t>
                      </a:r>
                      <a:endParaRPr lang="tr-TR" sz="1200">
                        <a:effectLst/>
                        <a:latin typeface="Calibri"/>
                        <a:ea typeface="Calibri"/>
                        <a:cs typeface="Times New Roman"/>
                      </a:endParaRPr>
                    </a:p>
                  </a:txBody>
                  <a:tcPr marL="9525" marR="9525" marT="9525" marB="9525"/>
                </a:tc>
              </a:tr>
              <a:tr h="286165">
                <a:tc>
                  <a:txBody>
                    <a:bodyPr/>
                    <a:lstStyle/>
                    <a:p>
                      <a:pPr>
                        <a:lnSpc>
                          <a:spcPct val="115000"/>
                        </a:lnSpc>
                        <a:spcAft>
                          <a:spcPts val="0"/>
                        </a:spcAft>
                      </a:pPr>
                      <a:r>
                        <a:rPr lang="tr-TR" sz="1400">
                          <a:effectLst/>
                        </a:rPr>
                        <a:t>9</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KİMYA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Proses</a:t>
                      </a:r>
                      <a:endParaRPr lang="tr-TR" sz="1200">
                        <a:effectLst/>
                        <a:latin typeface="Calibri"/>
                        <a:ea typeface="Calibri"/>
                        <a:cs typeface="Times New Roman"/>
                      </a:endParaRPr>
                    </a:p>
                  </a:txBody>
                  <a:tcPr marL="9525" marR="9525" marT="9525" marB="9525"/>
                </a:tc>
              </a:tr>
              <a:tr h="286165">
                <a:tc>
                  <a:txBody>
                    <a:bodyPr/>
                    <a:lstStyle/>
                    <a:p>
                      <a:pPr>
                        <a:lnSpc>
                          <a:spcPct val="115000"/>
                        </a:lnSpc>
                        <a:spcAft>
                          <a:spcPts val="0"/>
                        </a:spcAft>
                      </a:pPr>
                      <a:r>
                        <a:rPr lang="tr-TR" sz="1400">
                          <a:effectLst/>
                        </a:rPr>
                        <a:t>10</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BİLİŞİM TEKNOLOJİLERİ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Veri Tabanı Programcılığı</a:t>
                      </a:r>
                      <a:endParaRPr lang="tr-TR" sz="1200">
                        <a:effectLst/>
                        <a:latin typeface="Calibri"/>
                        <a:ea typeface="Calibri"/>
                        <a:cs typeface="Times New Roman"/>
                      </a:endParaRPr>
                    </a:p>
                  </a:txBody>
                  <a:tcPr marL="9525" marR="9525" marT="9525" marB="9525"/>
                </a:tc>
              </a:tr>
              <a:tr h="286165">
                <a:tc>
                  <a:txBody>
                    <a:bodyPr/>
                    <a:lstStyle/>
                    <a:p>
                      <a:pPr>
                        <a:lnSpc>
                          <a:spcPct val="115000"/>
                        </a:lnSpc>
                        <a:spcAft>
                          <a:spcPts val="0"/>
                        </a:spcAft>
                      </a:pPr>
                      <a:r>
                        <a:rPr lang="tr-TR" sz="1400">
                          <a:effectLst/>
                        </a:rPr>
                        <a:t>11</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DENİZCİLİK</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Güverte İşletme</a:t>
                      </a:r>
                      <a:endParaRPr lang="tr-TR" sz="1200">
                        <a:effectLst/>
                        <a:latin typeface="Calibri"/>
                        <a:ea typeface="Calibri"/>
                        <a:cs typeface="Times New Roman"/>
                      </a:endParaRPr>
                    </a:p>
                  </a:txBody>
                  <a:tcPr marL="9525" marR="9525" marT="9525" marB="9525"/>
                </a:tc>
              </a:tr>
              <a:tr h="286165">
                <a:tc>
                  <a:txBody>
                    <a:bodyPr/>
                    <a:lstStyle/>
                    <a:p>
                      <a:pPr>
                        <a:lnSpc>
                          <a:spcPct val="115000"/>
                        </a:lnSpc>
                        <a:spcAft>
                          <a:spcPts val="0"/>
                        </a:spcAft>
                      </a:pPr>
                      <a:r>
                        <a:rPr lang="tr-TR" sz="1400">
                          <a:effectLst/>
                        </a:rPr>
                        <a:t>12</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Elektrikli Ev Aletleri Teknik Servisi</a:t>
                      </a:r>
                      <a:endParaRPr lang="tr-TR" sz="1200">
                        <a:effectLst/>
                        <a:latin typeface="Calibri"/>
                        <a:ea typeface="Calibri"/>
                        <a:cs typeface="Times New Roman"/>
                      </a:endParaRPr>
                    </a:p>
                  </a:txBody>
                  <a:tcPr marL="9525" marR="9525" marT="9525" marB="9525"/>
                </a:tc>
              </a:tr>
              <a:tr h="286165">
                <a:tc>
                  <a:txBody>
                    <a:bodyPr/>
                    <a:lstStyle/>
                    <a:p>
                      <a:pPr>
                        <a:lnSpc>
                          <a:spcPct val="115000"/>
                        </a:lnSpc>
                        <a:spcAft>
                          <a:spcPts val="0"/>
                        </a:spcAft>
                      </a:pPr>
                      <a:r>
                        <a:rPr lang="tr-TR" sz="1400">
                          <a:effectLst/>
                        </a:rPr>
                        <a:t>13</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KİMYA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dirty="0">
                          <a:effectLst/>
                        </a:rPr>
                        <a:t>Boya Üretimi ve Uygulama</a:t>
                      </a:r>
                      <a:endParaRPr lang="tr-TR" sz="1200" dirty="0">
                        <a:effectLst/>
                        <a:latin typeface="Calibri"/>
                        <a:ea typeface="Calibri"/>
                        <a:cs typeface="Times New Roman"/>
                      </a:endParaRPr>
                    </a:p>
                  </a:txBody>
                  <a:tcPr marL="9525" marR="9525" marT="9525" marB="9525"/>
                </a:tc>
              </a:tr>
            </a:tbl>
          </a:graphicData>
        </a:graphic>
      </p:graphicFrame>
    </p:spTree>
    <p:extLst>
      <p:ext uri="{BB962C8B-B14F-4D97-AF65-F5344CB8AC3E}">
        <p14:creationId xmlns:p14="http://schemas.microsoft.com/office/powerpoint/2010/main" val="5438462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err="1"/>
              <a:t>Milangaz</a:t>
            </a:r>
            <a:r>
              <a:rPr lang="tr-TR" sz="4000" b="1" dirty="0"/>
              <a:t> Hacer Demirören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847659981"/>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gridCol w="4701208"/>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b="1" kern="1200" dirty="0" smtClean="0">
                          <a:solidFill>
                            <a:schemeClr val="tx1"/>
                          </a:solidFill>
                          <a:effectLst/>
                          <a:latin typeface="+mn-lt"/>
                          <a:ea typeface="+mn-ea"/>
                          <a:cs typeface="+mn-cs"/>
                        </a:rPr>
                        <a:t>ÇAMLITEPE MAH. YUNUS EMRE CAD. NO: 13 KÖRFEZ / KOCAELİ</a:t>
                      </a:r>
                      <a:endParaRPr lang="tr-TR" dirty="0"/>
                    </a:p>
                  </a:txBody>
                  <a:tcPr/>
                </a:tc>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kern="1200" dirty="0" smtClean="0">
                          <a:solidFill>
                            <a:schemeClr val="tx1"/>
                          </a:solidFill>
                          <a:effectLst/>
                          <a:latin typeface="+mn-lt"/>
                          <a:ea typeface="+mn-ea"/>
                          <a:cs typeface="+mn-cs"/>
                        </a:rPr>
                        <a:t>2625267450</a:t>
                      </a:r>
                      <a:endParaRPr lang="tr-TR" dirty="0"/>
                    </a:p>
                  </a:txBody>
                  <a:tcPr/>
                </a:tc>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milangazhdmtal.meb.k12.tr</a:t>
                      </a:r>
                      <a:endParaRPr lang="tr-TR" dirty="0"/>
                    </a:p>
                  </a:txBody>
                  <a:tcPr/>
                </a:tc>
              </a:tr>
              <a:tr h="864096">
                <a:tc>
                  <a:txBody>
                    <a:bodyPr/>
                    <a:lstStyle/>
                    <a:p>
                      <a:pPr algn="l">
                        <a:lnSpc>
                          <a:spcPct val="115000"/>
                        </a:lnSpc>
                        <a:spcAft>
                          <a:spcPts val="0"/>
                        </a:spcAft>
                      </a:pPr>
                      <a:r>
                        <a:rPr lang="tr-TR" sz="2400" dirty="0" smtClean="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KARMA</a:t>
                      </a:r>
                      <a:endParaRPr lang="tr-TR" dirty="0"/>
                    </a:p>
                  </a:txBody>
                  <a:tcPr/>
                </a:tc>
              </a:tr>
            </a:tbl>
          </a:graphicData>
        </a:graphic>
      </p:graphicFrame>
    </p:spTree>
    <p:extLst>
      <p:ext uri="{BB962C8B-B14F-4D97-AF65-F5344CB8AC3E}">
        <p14:creationId xmlns:p14="http://schemas.microsoft.com/office/powerpoint/2010/main" val="32305719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err="1"/>
              <a:t>Milangaz</a:t>
            </a:r>
            <a:r>
              <a:rPr lang="tr-TR" sz="4000" b="1" dirty="0"/>
              <a:t> Hacer Demirören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758048013"/>
              </p:ext>
            </p:extLst>
          </p:nvPr>
        </p:nvGraphicFramePr>
        <p:xfrm>
          <a:off x="827584" y="2204864"/>
          <a:ext cx="7704856" cy="3384377"/>
        </p:xfrm>
        <a:graphic>
          <a:graphicData uri="http://schemas.openxmlformats.org/drawingml/2006/table">
            <a:tbl>
              <a:tblPr firstRow="1" firstCol="1" bandRow="1">
                <a:tableStyleId>{5C22544A-7EE6-4342-B048-85BDC9FD1C3A}</a:tableStyleId>
              </a:tblPr>
              <a:tblGrid>
                <a:gridCol w="360040"/>
                <a:gridCol w="936221"/>
                <a:gridCol w="3610417"/>
                <a:gridCol w="2798178"/>
              </a:tblGrid>
              <a:tr h="937937">
                <a:tc>
                  <a:txBody>
                    <a:bodyPr/>
                    <a:lstStyle/>
                    <a:p>
                      <a:pPr algn="ctr">
                        <a:lnSpc>
                          <a:spcPct val="115000"/>
                        </a:lnSpc>
                        <a:spcAft>
                          <a:spcPts val="0"/>
                        </a:spcAft>
                      </a:pPr>
                      <a:endParaRPr lang="tr-TR" sz="14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dirty="0">
                          <a:effectLst/>
                        </a:rPr>
                        <a:t>Program Türü</a:t>
                      </a:r>
                      <a:endParaRPr lang="tr-TR" sz="14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a:effectLst/>
                        </a:rPr>
                        <a:t>Alan</a:t>
                      </a:r>
                      <a:endParaRPr lang="tr-TR" sz="14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a:effectLst/>
                        </a:rPr>
                        <a:t>Dal</a:t>
                      </a:r>
                      <a:endParaRPr lang="tr-TR" sz="1400">
                        <a:effectLst/>
                        <a:latin typeface="Calibri"/>
                        <a:ea typeface="Calibri"/>
                        <a:cs typeface="Times New Roman"/>
                      </a:endParaRPr>
                    </a:p>
                  </a:txBody>
                  <a:tcPr marL="9525" marR="9525" marT="9525" marB="9525"/>
                </a:tc>
              </a:tr>
              <a:tr h="489288">
                <a:tc>
                  <a:txBody>
                    <a:bodyPr/>
                    <a:lstStyle/>
                    <a:p>
                      <a:pPr>
                        <a:lnSpc>
                          <a:spcPct val="115000"/>
                        </a:lnSpc>
                        <a:spcAft>
                          <a:spcPts val="0"/>
                        </a:spcAft>
                      </a:pPr>
                      <a:r>
                        <a:rPr lang="tr-TR" sz="1600">
                          <a:effectLst/>
                        </a:rPr>
                        <a:t>1</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MUHASEBE VE FİNANSMAN</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Bilgisayarlı Muhasebe</a:t>
                      </a:r>
                      <a:endParaRPr lang="tr-TR" sz="1400">
                        <a:effectLst/>
                        <a:latin typeface="Calibri"/>
                        <a:ea typeface="Calibri"/>
                        <a:cs typeface="Times New Roman"/>
                      </a:endParaRPr>
                    </a:p>
                  </a:txBody>
                  <a:tcPr marL="9525" marR="9525" marT="9525" marB="9525"/>
                </a:tc>
              </a:tr>
              <a:tr h="489288">
                <a:tc>
                  <a:txBody>
                    <a:bodyPr/>
                    <a:lstStyle/>
                    <a:p>
                      <a:pPr>
                        <a:lnSpc>
                          <a:spcPct val="115000"/>
                        </a:lnSpc>
                        <a:spcAft>
                          <a:spcPts val="0"/>
                        </a:spcAft>
                      </a:pPr>
                      <a:r>
                        <a:rPr lang="tr-TR" sz="1600">
                          <a:effectLst/>
                        </a:rPr>
                        <a:t>2</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BİLİŞİM TEKNOLOJİLERİ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Veri Tabanı Programcılığı</a:t>
                      </a:r>
                      <a:endParaRPr lang="tr-TR" sz="1400">
                        <a:effectLst/>
                        <a:latin typeface="Calibri"/>
                        <a:ea typeface="Calibri"/>
                        <a:cs typeface="Times New Roman"/>
                      </a:endParaRPr>
                    </a:p>
                  </a:txBody>
                  <a:tcPr marL="9525" marR="9525" marT="9525" marB="9525"/>
                </a:tc>
              </a:tr>
              <a:tr h="489288">
                <a:tc>
                  <a:txBody>
                    <a:bodyPr/>
                    <a:lstStyle/>
                    <a:p>
                      <a:pPr>
                        <a:lnSpc>
                          <a:spcPct val="115000"/>
                        </a:lnSpc>
                        <a:spcAft>
                          <a:spcPts val="0"/>
                        </a:spcAft>
                      </a:pPr>
                      <a:r>
                        <a:rPr lang="tr-TR" sz="1600">
                          <a:effectLst/>
                        </a:rPr>
                        <a:t>3</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MUHASEBE VE FİNANSMAN</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Dış Ticaret Ofis Hizmetleri</a:t>
                      </a:r>
                      <a:endParaRPr lang="tr-TR" sz="1400">
                        <a:effectLst/>
                        <a:latin typeface="Calibri"/>
                        <a:ea typeface="Calibri"/>
                        <a:cs typeface="Times New Roman"/>
                      </a:endParaRPr>
                    </a:p>
                  </a:txBody>
                  <a:tcPr marL="9525" marR="9525" marT="9525" marB="9525"/>
                </a:tc>
              </a:tr>
              <a:tr h="489288">
                <a:tc>
                  <a:txBody>
                    <a:bodyPr/>
                    <a:lstStyle/>
                    <a:p>
                      <a:pPr>
                        <a:lnSpc>
                          <a:spcPct val="115000"/>
                        </a:lnSpc>
                        <a:spcAft>
                          <a:spcPts val="0"/>
                        </a:spcAft>
                      </a:pPr>
                      <a:r>
                        <a:rPr lang="tr-TR" sz="1600">
                          <a:effectLst/>
                        </a:rPr>
                        <a:t>4</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BİLİŞİM TEKNOLOJİLERİ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Web Programcılığı</a:t>
                      </a:r>
                      <a:endParaRPr lang="tr-TR" sz="1400">
                        <a:effectLst/>
                        <a:latin typeface="Calibri"/>
                        <a:ea typeface="Calibri"/>
                        <a:cs typeface="Times New Roman"/>
                      </a:endParaRPr>
                    </a:p>
                  </a:txBody>
                  <a:tcPr marL="9525" marR="9525" marT="9525" marB="9525"/>
                </a:tc>
              </a:tr>
              <a:tr h="489288">
                <a:tc>
                  <a:txBody>
                    <a:bodyPr/>
                    <a:lstStyle/>
                    <a:p>
                      <a:pPr>
                        <a:lnSpc>
                          <a:spcPct val="115000"/>
                        </a:lnSpc>
                        <a:spcAft>
                          <a:spcPts val="0"/>
                        </a:spcAft>
                      </a:pPr>
                      <a:r>
                        <a:rPr lang="tr-TR" sz="1600">
                          <a:effectLst/>
                        </a:rPr>
                        <a:t>5</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dirty="0">
                          <a:effectLst/>
                        </a:rPr>
                        <a:t>AMP</a:t>
                      </a:r>
                      <a:endParaRPr lang="tr-TR" sz="1400" dirty="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ULAŞTIRMA HİZMETLERİ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dirty="0">
                          <a:effectLst/>
                        </a:rPr>
                        <a:t>Lojistik</a:t>
                      </a:r>
                      <a:endParaRPr lang="tr-TR" sz="1400" dirty="0">
                        <a:effectLst/>
                        <a:latin typeface="Calibri"/>
                        <a:ea typeface="Calibri"/>
                        <a:cs typeface="Times New Roman"/>
                      </a:endParaRPr>
                    </a:p>
                  </a:txBody>
                  <a:tcPr marL="9525" marR="9525" marT="9525" marB="9525"/>
                </a:tc>
              </a:tr>
            </a:tbl>
          </a:graphicData>
        </a:graphic>
      </p:graphicFrame>
    </p:spTree>
    <p:extLst>
      <p:ext uri="{BB962C8B-B14F-4D97-AF65-F5344CB8AC3E}">
        <p14:creationId xmlns:p14="http://schemas.microsoft.com/office/powerpoint/2010/main" val="42811690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err="1"/>
              <a:t>Hereke</a:t>
            </a:r>
            <a:r>
              <a:rPr lang="tr-TR" sz="4000" b="1" dirty="0"/>
              <a:t>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872237666"/>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gridCol w="4701208"/>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b="1" kern="1200" dirty="0" smtClean="0">
                          <a:solidFill>
                            <a:schemeClr val="tx1"/>
                          </a:solidFill>
                          <a:effectLst/>
                          <a:latin typeface="+mn-lt"/>
                          <a:ea typeface="+mn-ea"/>
                          <a:cs typeface="+mn-cs"/>
                        </a:rPr>
                        <a:t>HACI AKİF MAH. KEMHANE CADDE NO:2 PK:41400 KÖRFEZ/KOCAELİ</a:t>
                      </a:r>
                      <a:endParaRPr lang="tr-TR" dirty="0"/>
                    </a:p>
                  </a:txBody>
                  <a:tcPr/>
                </a:tc>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kern="1200" dirty="0" smtClean="0">
                          <a:solidFill>
                            <a:schemeClr val="tx1"/>
                          </a:solidFill>
                          <a:effectLst/>
                          <a:latin typeface="+mn-lt"/>
                          <a:ea typeface="+mn-ea"/>
                          <a:cs typeface="+mn-cs"/>
                        </a:rPr>
                        <a:t>2625114159</a:t>
                      </a:r>
                      <a:endParaRPr lang="tr-TR" dirty="0"/>
                    </a:p>
                  </a:txBody>
                  <a:tcPr/>
                </a:tc>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http://herekekml.meb.k12.tr</a:t>
                      </a:r>
                      <a:endParaRPr lang="tr-TR" dirty="0"/>
                    </a:p>
                  </a:txBody>
                  <a:tcPr/>
                </a:tc>
              </a:tr>
              <a:tr h="864096">
                <a:tc>
                  <a:txBody>
                    <a:bodyPr/>
                    <a:lstStyle/>
                    <a:p>
                      <a:pPr algn="l">
                        <a:lnSpc>
                          <a:spcPct val="115000"/>
                        </a:lnSpc>
                        <a:spcAft>
                          <a:spcPts val="0"/>
                        </a:spcAft>
                      </a:pPr>
                      <a:r>
                        <a:rPr lang="tr-TR" sz="2400" dirty="0" smtClean="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KIZ</a:t>
                      </a:r>
                      <a:endParaRPr lang="tr-TR" dirty="0"/>
                    </a:p>
                  </a:txBody>
                  <a:tcPr/>
                </a:tc>
              </a:tr>
            </a:tbl>
          </a:graphicData>
        </a:graphic>
      </p:graphicFrame>
    </p:spTree>
    <p:extLst>
      <p:ext uri="{BB962C8B-B14F-4D97-AF65-F5344CB8AC3E}">
        <p14:creationId xmlns:p14="http://schemas.microsoft.com/office/powerpoint/2010/main" val="15575842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err="1"/>
              <a:t>Hereke</a:t>
            </a:r>
            <a:r>
              <a:rPr lang="tr-TR" sz="4000" b="1" dirty="0"/>
              <a:t>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864139686"/>
              </p:ext>
            </p:extLst>
          </p:nvPr>
        </p:nvGraphicFramePr>
        <p:xfrm>
          <a:off x="539552" y="2636912"/>
          <a:ext cx="8147249" cy="2418576"/>
        </p:xfrm>
        <a:graphic>
          <a:graphicData uri="http://schemas.openxmlformats.org/drawingml/2006/table">
            <a:tbl>
              <a:tblPr firstRow="1" firstCol="1" bandRow="1">
                <a:tableStyleId>{5C22544A-7EE6-4342-B048-85BDC9FD1C3A}</a:tableStyleId>
              </a:tblPr>
              <a:tblGrid>
                <a:gridCol w="301147"/>
                <a:gridCol w="1139013"/>
                <a:gridCol w="2736304"/>
                <a:gridCol w="3970785"/>
              </a:tblGrid>
              <a:tr h="864096">
                <a:tc>
                  <a:txBody>
                    <a:bodyPr/>
                    <a:lstStyle/>
                    <a:p>
                      <a:pPr algn="ctr">
                        <a:lnSpc>
                          <a:spcPct val="115000"/>
                        </a:lnSpc>
                        <a:spcAft>
                          <a:spcPts val="0"/>
                        </a:spcAft>
                      </a:pPr>
                      <a:endParaRPr lang="tr-TR" sz="16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800">
                          <a:effectLst/>
                        </a:rPr>
                        <a:t>Program Türü</a:t>
                      </a:r>
                      <a:endParaRPr lang="tr-TR" sz="16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800">
                          <a:effectLst/>
                        </a:rPr>
                        <a:t>Alan</a:t>
                      </a:r>
                      <a:endParaRPr lang="tr-TR" sz="16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800" dirty="0">
                          <a:effectLst/>
                        </a:rPr>
                        <a:t>Dal</a:t>
                      </a:r>
                      <a:endParaRPr lang="tr-TR" sz="1600" dirty="0">
                        <a:effectLst/>
                        <a:latin typeface="Calibri"/>
                        <a:ea typeface="Calibri"/>
                        <a:cs typeface="Times New Roman"/>
                      </a:endParaRPr>
                    </a:p>
                  </a:txBody>
                  <a:tcPr marL="9525" marR="9525" marT="9525" marB="9525"/>
                </a:tc>
              </a:tr>
              <a:tr h="648072">
                <a:tc>
                  <a:txBody>
                    <a:bodyPr/>
                    <a:lstStyle/>
                    <a:p>
                      <a:pPr>
                        <a:lnSpc>
                          <a:spcPct val="115000"/>
                        </a:lnSpc>
                        <a:spcAft>
                          <a:spcPts val="0"/>
                        </a:spcAft>
                      </a:pPr>
                      <a:r>
                        <a:rPr lang="tr-TR" sz="1800">
                          <a:effectLst/>
                        </a:rPr>
                        <a:t>1</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AMP</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ÇOCUK GELİŞİMİ VE EĞİTİMİ</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Erken Çocukluk Eğitimi</a:t>
                      </a:r>
                      <a:endParaRPr lang="tr-TR" sz="1600">
                        <a:effectLst/>
                        <a:latin typeface="Calibri"/>
                        <a:ea typeface="Calibri"/>
                        <a:cs typeface="Times New Roman"/>
                      </a:endParaRPr>
                    </a:p>
                  </a:txBody>
                  <a:tcPr marL="9525" marR="9525" marT="9525" marB="9525"/>
                </a:tc>
              </a:tr>
              <a:tr h="452247">
                <a:tc>
                  <a:txBody>
                    <a:bodyPr/>
                    <a:lstStyle/>
                    <a:p>
                      <a:pPr>
                        <a:lnSpc>
                          <a:spcPct val="115000"/>
                        </a:lnSpc>
                        <a:spcAft>
                          <a:spcPts val="0"/>
                        </a:spcAft>
                      </a:pPr>
                      <a:r>
                        <a:rPr lang="tr-TR" sz="1800">
                          <a:effectLst/>
                        </a:rPr>
                        <a:t>2</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AMP</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BİLİŞİM TEKNOLOJİLERİ</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Veri Tabanı Programcılığı</a:t>
                      </a:r>
                      <a:endParaRPr lang="tr-TR" sz="1600">
                        <a:effectLst/>
                        <a:latin typeface="Calibri"/>
                        <a:ea typeface="Calibri"/>
                        <a:cs typeface="Times New Roman"/>
                      </a:endParaRPr>
                    </a:p>
                  </a:txBody>
                  <a:tcPr marL="9525" marR="9525" marT="9525" marB="9525"/>
                </a:tc>
              </a:tr>
              <a:tr h="452247">
                <a:tc>
                  <a:txBody>
                    <a:bodyPr/>
                    <a:lstStyle/>
                    <a:p>
                      <a:pPr>
                        <a:lnSpc>
                          <a:spcPct val="115000"/>
                        </a:lnSpc>
                        <a:spcAft>
                          <a:spcPts val="0"/>
                        </a:spcAft>
                      </a:pPr>
                      <a:r>
                        <a:rPr lang="tr-TR" sz="1800">
                          <a:effectLst/>
                        </a:rPr>
                        <a:t>3</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AMP</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BİLİŞİM TEKNOLOJİLERİ</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dirty="0">
                          <a:effectLst/>
                        </a:rPr>
                        <a:t>Web Programcılığı</a:t>
                      </a:r>
                      <a:endParaRPr lang="tr-TR" sz="1600" dirty="0">
                        <a:effectLst/>
                        <a:latin typeface="Calibri"/>
                        <a:ea typeface="Calibri"/>
                        <a:cs typeface="Times New Roman"/>
                      </a:endParaRPr>
                    </a:p>
                  </a:txBody>
                  <a:tcPr marL="9525" marR="9525" marT="9525" marB="9525"/>
                </a:tc>
              </a:tr>
            </a:tbl>
          </a:graphicData>
        </a:graphic>
      </p:graphicFrame>
    </p:spTree>
    <p:extLst>
      <p:ext uri="{BB962C8B-B14F-4D97-AF65-F5344CB8AC3E}">
        <p14:creationId xmlns:p14="http://schemas.microsoft.com/office/powerpoint/2010/main" val="24734517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Körfez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181041059"/>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gridCol w="4701208"/>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b="1" kern="1200" dirty="0" smtClean="0">
                          <a:solidFill>
                            <a:schemeClr val="tx1"/>
                          </a:solidFill>
                          <a:effectLst/>
                          <a:latin typeface="+mn-lt"/>
                          <a:ea typeface="+mn-ea"/>
                          <a:cs typeface="+mn-cs"/>
                        </a:rPr>
                        <a:t>ESENTEPE MAH. ÇENEDAĞ CADDE NO:55 PK:41780 KÖRFEZ/KOCAELİ</a:t>
                      </a:r>
                      <a:endParaRPr lang="tr-TR" dirty="0"/>
                    </a:p>
                  </a:txBody>
                  <a:tcPr/>
                </a:tc>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kern="1200" dirty="0" smtClean="0">
                          <a:solidFill>
                            <a:schemeClr val="tx1"/>
                          </a:solidFill>
                          <a:effectLst/>
                          <a:latin typeface="+mn-lt"/>
                          <a:ea typeface="+mn-ea"/>
                          <a:cs typeface="+mn-cs"/>
                        </a:rPr>
                        <a:t>2625271718</a:t>
                      </a:r>
                      <a:endParaRPr lang="tr-TR" dirty="0"/>
                    </a:p>
                  </a:txBody>
                  <a:tcPr/>
                </a:tc>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http://korfezmtal.meb.k12.tr</a:t>
                      </a:r>
                      <a:endParaRPr lang="tr-TR" dirty="0"/>
                    </a:p>
                  </a:txBody>
                  <a:tcPr/>
                </a:tc>
              </a:tr>
              <a:tr h="864096">
                <a:tc>
                  <a:txBody>
                    <a:bodyPr/>
                    <a:lstStyle/>
                    <a:p>
                      <a:pPr algn="l">
                        <a:lnSpc>
                          <a:spcPct val="115000"/>
                        </a:lnSpc>
                        <a:spcAft>
                          <a:spcPts val="0"/>
                        </a:spcAft>
                      </a:pPr>
                      <a:r>
                        <a:rPr lang="tr-TR" sz="2400" dirty="0" smtClean="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KARMA</a:t>
                      </a:r>
                      <a:endParaRPr lang="tr-TR" dirty="0"/>
                    </a:p>
                  </a:txBody>
                  <a:tcPr/>
                </a:tc>
              </a:tr>
            </a:tbl>
          </a:graphicData>
        </a:graphic>
      </p:graphicFrame>
    </p:spTree>
    <p:extLst>
      <p:ext uri="{BB962C8B-B14F-4D97-AF65-F5344CB8AC3E}">
        <p14:creationId xmlns:p14="http://schemas.microsoft.com/office/powerpoint/2010/main" val="41135810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Körfez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790767613"/>
              </p:ext>
            </p:extLst>
          </p:nvPr>
        </p:nvGraphicFramePr>
        <p:xfrm>
          <a:off x="251520" y="1700808"/>
          <a:ext cx="8568951" cy="4968552"/>
        </p:xfrm>
        <a:graphic>
          <a:graphicData uri="http://schemas.openxmlformats.org/drawingml/2006/table">
            <a:tbl>
              <a:tblPr firstRow="1" firstCol="1" bandRow="1">
                <a:tableStyleId>{5C22544A-7EE6-4342-B048-85BDC9FD1C3A}</a:tableStyleId>
              </a:tblPr>
              <a:tblGrid>
                <a:gridCol w="504056"/>
                <a:gridCol w="720080"/>
                <a:gridCol w="3528392"/>
                <a:gridCol w="3816423"/>
              </a:tblGrid>
              <a:tr h="126684">
                <a:tc>
                  <a:txBody>
                    <a:bodyPr/>
                    <a:lstStyle/>
                    <a:p>
                      <a:pPr algn="ctr">
                        <a:lnSpc>
                          <a:spcPct val="115000"/>
                        </a:lnSpc>
                        <a:spcAft>
                          <a:spcPts val="0"/>
                        </a:spcAft>
                      </a:pPr>
                      <a:endParaRPr lang="tr-TR" sz="1200" dirty="0">
                        <a:effectLst/>
                        <a:latin typeface="Calibri"/>
                        <a:ea typeface="Calibri"/>
                        <a:cs typeface="Times New Roman"/>
                      </a:endParaRPr>
                    </a:p>
                  </a:txBody>
                  <a:tcPr marL="5261" marR="5261" marT="5261" marB="5261"/>
                </a:tc>
                <a:tc>
                  <a:txBody>
                    <a:bodyPr/>
                    <a:lstStyle/>
                    <a:p>
                      <a:pPr algn="ctr">
                        <a:lnSpc>
                          <a:spcPct val="115000"/>
                        </a:lnSpc>
                        <a:spcAft>
                          <a:spcPts val="0"/>
                        </a:spcAft>
                      </a:pPr>
                      <a:r>
                        <a:rPr lang="tr-TR" sz="1400">
                          <a:effectLst/>
                        </a:rPr>
                        <a:t>Program Türü</a:t>
                      </a:r>
                      <a:endParaRPr lang="tr-TR" sz="1200">
                        <a:effectLst/>
                        <a:latin typeface="Calibri"/>
                        <a:ea typeface="Calibri"/>
                        <a:cs typeface="Times New Roman"/>
                      </a:endParaRPr>
                    </a:p>
                  </a:txBody>
                  <a:tcPr marL="5261" marR="5261" marT="5261" marB="5261"/>
                </a:tc>
                <a:tc>
                  <a:txBody>
                    <a:bodyPr/>
                    <a:lstStyle/>
                    <a:p>
                      <a:pPr algn="ctr">
                        <a:lnSpc>
                          <a:spcPct val="115000"/>
                        </a:lnSpc>
                        <a:spcAft>
                          <a:spcPts val="0"/>
                        </a:spcAft>
                      </a:pPr>
                      <a:r>
                        <a:rPr lang="tr-TR" sz="1400">
                          <a:effectLst/>
                        </a:rPr>
                        <a:t>Alan</a:t>
                      </a:r>
                      <a:endParaRPr lang="tr-TR" sz="1200">
                        <a:effectLst/>
                        <a:latin typeface="Calibri"/>
                        <a:ea typeface="Calibri"/>
                        <a:cs typeface="Times New Roman"/>
                      </a:endParaRPr>
                    </a:p>
                  </a:txBody>
                  <a:tcPr marL="5261" marR="5261" marT="5261" marB="5261"/>
                </a:tc>
                <a:tc>
                  <a:txBody>
                    <a:bodyPr/>
                    <a:lstStyle/>
                    <a:p>
                      <a:pPr algn="ctr">
                        <a:lnSpc>
                          <a:spcPct val="115000"/>
                        </a:lnSpc>
                        <a:spcAft>
                          <a:spcPts val="0"/>
                        </a:spcAft>
                      </a:pPr>
                      <a:r>
                        <a:rPr lang="tr-TR" sz="1400">
                          <a:effectLst/>
                        </a:rPr>
                        <a:t>Dal</a:t>
                      </a:r>
                      <a:endParaRPr lang="tr-TR" sz="1200">
                        <a:effectLst/>
                        <a:latin typeface="Calibri"/>
                        <a:ea typeface="Calibri"/>
                        <a:cs typeface="Times New Roman"/>
                      </a:endParaRPr>
                    </a:p>
                  </a:txBody>
                  <a:tcPr marL="5261" marR="5261" marT="5261" marB="5261"/>
                </a:tc>
              </a:tr>
              <a:tr h="359009">
                <a:tc>
                  <a:txBody>
                    <a:bodyPr/>
                    <a:lstStyle/>
                    <a:p>
                      <a:pPr algn="l">
                        <a:lnSpc>
                          <a:spcPct val="115000"/>
                        </a:lnSpc>
                        <a:spcAft>
                          <a:spcPts val="0"/>
                        </a:spcAft>
                      </a:pPr>
                      <a:r>
                        <a:rPr lang="tr-TR" sz="1400">
                          <a:effectLst/>
                        </a:rPr>
                        <a:t>1</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AMP</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Görüntü ve Ses Sistemleri</a:t>
                      </a:r>
                      <a:endParaRPr lang="tr-TR" sz="1200">
                        <a:effectLst/>
                        <a:latin typeface="Calibri"/>
                        <a:ea typeface="Calibri"/>
                        <a:cs typeface="Times New Roman"/>
                      </a:endParaRPr>
                    </a:p>
                  </a:txBody>
                  <a:tcPr marL="5261" marR="5261" marT="5261" marB="5261"/>
                </a:tc>
              </a:tr>
              <a:tr h="242847">
                <a:tc>
                  <a:txBody>
                    <a:bodyPr/>
                    <a:lstStyle/>
                    <a:p>
                      <a:pPr algn="l">
                        <a:lnSpc>
                          <a:spcPct val="115000"/>
                        </a:lnSpc>
                        <a:spcAft>
                          <a:spcPts val="0"/>
                        </a:spcAft>
                      </a:pPr>
                      <a:r>
                        <a:rPr lang="tr-TR" sz="1400">
                          <a:effectLst/>
                        </a:rPr>
                        <a:t>2</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AMP</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MAKİNE TEKNOLOJİSİ</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Bilgisayarlı Makine İmalatı</a:t>
                      </a:r>
                      <a:endParaRPr lang="tr-TR" sz="1200">
                        <a:effectLst/>
                        <a:latin typeface="Calibri"/>
                        <a:ea typeface="Calibri"/>
                        <a:cs typeface="Times New Roman"/>
                      </a:endParaRPr>
                    </a:p>
                  </a:txBody>
                  <a:tcPr marL="5261" marR="5261" marT="5261" marB="5261"/>
                </a:tc>
              </a:tr>
              <a:tr h="242847">
                <a:tc>
                  <a:txBody>
                    <a:bodyPr/>
                    <a:lstStyle/>
                    <a:p>
                      <a:pPr algn="l">
                        <a:lnSpc>
                          <a:spcPct val="115000"/>
                        </a:lnSpc>
                        <a:spcAft>
                          <a:spcPts val="0"/>
                        </a:spcAft>
                      </a:pPr>
                      <a:r>
                        <a:rPr lang="tr-TR" sz="1400">
                          <a:effectLst/>
                        </a:rPr>
                        <a:t>3</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AMP</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METAL TEKNOLOJİSİ</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Kaynakçılık</a:t>
                      </a:r>
                      <a:endParaRPr lang="tr-TR" sz="1200">
                        <a:effectLst/>
                        <a:latin typeface="Calibri"/>
                        <a:ea typeface="Calibri"/>
                        <a:cs typeface="Times New Roman"/>
                      </a:endParaRPr>
                    </a:p>
                  </a:txBody>
                  <a:tcPr marL="5261" marR="5261" marT="5261" marB="5261"/>
                </a:tc>
              </a:tr>
              <a:tr h="359009">
                <a:tc>
                  <a:txBody>
                    <a:bodyPr/>
                    <a:lstStyle/>
                    <a:p>
                      <a:pPr algn="l">
                        <a:lnSpc>
                          <a:spcPct val="115000"/>
                        </a:lnSpc>
                        <a:spcAft>
                          <a:spcPts val="0"/>
                        </a:spcAft>
                      </a:pPr>
                      <a:r>
                        <a:rPr lang="tr-TR" sz="1400">
                          <a:effectLst/>
                        </a:rPr>
                        <a:t>4</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AMP</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MOBİLYA VE İÇ MEKÂN TASARIMI</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İç Mekân ve Mobilya Teknolojisi</a:t>
                      </a:r>
                      <a:endParaRPr lang="tr-TR" sz="1200">
                        <a:effectLst/>
                        <a:latin typeface="Calibri"/>
                        <a:ea typeface="Calibri"/>
                        <a:cs typeface="Times New Roman"/>
                      </a:endParaRPr>
                    </a:p>
                  </a:txBody>
                  <a:tcPr marL="5261" marR="5261" marT="5261" marB="5261"/>
                </a:tc>
              </a:tr>
              <a:tr h="359009">
                <a:tc>
                  <a:txBody>
                    <a:bodyPr/>
                    <a:lstStyle/>
                    <a:p>
                      <a:pPr algn="l">
                        <a:lnSpc>
                          <a:spcPct val="115000"/>
                        </a:lnSpc>
                        <a:spcAft>
                          <a:spcPts val="0"/>
                        </a:spcAft>
                      </a:pPr>
                      <a:r>
                        <a:rPr lang="tr-TR" sz="1400">
                          <a:effectLst/>
                        </a:rPr>
                        <a:t>5</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AMP</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Elektrik Tesisatları ve Pano Montörlüğü</a:t>
                      </a:r>
                      <a:endParaRPr lang="tr-TR" sz="1200">
                        <a:effectLst/>
                        <a:latin typeface="Calibri"/>
                        <a:ea typeface="Calibri"/>
                        <a:cs typeface="Times New Roman"/>
                      </a:endParaRPr>
                    </a:p>
                  </a:txBody>
                  <a:tcPr marL="5261" marR="5261" marT="5261" marB="5261"/>
                </a:tc>
              </a:tr>
              <a:tr h="359009">
                <a:tc>
                  <a:txBody>
                    <a:bodyPr/>
                    <a:lstStyle/>
                    <a:p>
                      <a:pPr algn="l">
                        <a:lnSpc>
                          <a:spcPct val="115000"/>
                        </a:lnSpc>
                        <a:spcAft>
                          <a:spcPts val="0"/>
                        </a:spcAft>
                      </a:pPr>
                      <a:r>
                        <a:rPr lang="tr-TR" sz="1400">
                          <a:effectLst/>
                        </a:rPr>
                        <a:t>6</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AMP</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Güvenlik Sistemleri</a:t>
                      </a:r>
                      <a:endParaRPr lang="tr-TR" sz="1200">
                        <a:effectLst/>
                        <a:latin typeface="Calibri"/>
                        <a:ea typeface="Calibri"/>
                        <a:cs typeface="Times New Roman"/>
                      </a:endParaRPr>
                    </a:p>
                  </a:txBody>
                  <a:tcPr marL="5261" marR="5261" marT="5261" marB="5261"/>
                </a:tc>
              </a:tr>
              <a:tr h="242847">
                <a:tc>
                  <a:txBody>
                    <a:bodyPr/>
                    <a:lstStyle/>
                    <a:p>
                      <a:pPr algn="l">
                        <a:lnSpc>
                          <a:spcPct val="115000"/>
                        </a:lnSpc>
                        <a:spcAft>
                          <a:spcPts val="0"/>
                        </a:spcAft>
                      </a:pPr>
                      <a:r>
                        <a:rPr lang="tr-TR" sz="1400">
                          <a:effectLst/>
                        </a:rPr>
                        <a:t>7</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AMP</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MAKİNE TEKNOLOJİSİ</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Endüstriyel Kalıp</a:t>
                      </a:r>
                      <a:endParaRPr lang="tr-TR" sz="1200">
                        <a:effectLst/>
                        <a:latin typeface="Calibri"/>
                        <a:ea typeface="Calibri"/>
                        <a:cs typeface="Times New Roman"/>
                      </a:endParaRPr>
                    </a:p>
                  </a:txBody>
                  <a:tcPr marL="5261" marR="5261" marT="5261" marB="5261"/>
                </a:tc>
              </a:tr>
              <a:tr h="242847">
                <a:tc>
                  <a:txBody>
                    <a:bodyPr/>
                    <a:lstStyle/>
                    <a:p>
                      <a:pPr algn="l">
                        <a:lnSpc>
                          <a:spcPct val="115000"/>
                        </a:lnSpc>
                        <a:spcAft>
                          <a:spcPts val="0"/>
                        </a:spcAft>
                      </a:pPr>
                      <a:r>
                        <a:rPr lang="tr-TR" sz="1400">
                          <a:effectLst/>
                        </a:rPr>
                        <a:t>8</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AMP</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METAL TEKNOLOJİSİ</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Metal Doğrama</a:t>
                      </a:r>
                      <a:endParaRPr lang="tr-TR" sz="1200">
                        <a:effectLst/>
                        <a:latin typeface="Calibri"/>
                        <a:ea typeface="Calibri"/>
                        <a:cs typeface="Times New Roman"/>
                      </a:endParaRPr>
                    </a:p>
                  </a:txBody>
                  <a:tcPr marL="5261" marR="5261" marT="5261" marB="5261"/>
                </a:tc>
              </a:tr>
              <a:tr h="359009">
                <a:tc>
                  <a:txBody>
                    <a:bodyPr/>
                    <a:lstStyle/>
                    <a:p>
                      <a:pPr algn="l">
                        <a:lnSpc>
                          <a:spcPct val="115000"/>
                        </a:lnSpc>
                        <a:spcAft>
                          <a:spcPts val="0"/>
                        </a:spcAft>
                      </a:pPr>
                      <a:r>
                        <a:rPr lang="tr-TR" sz="1400">
                          <a:effectLst/>
                        </a:rPr>
                        <a:t>9</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AMP</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MOBİLYA VE İÇ MEKÂN TASARIMI</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Mobilya Süsleme Sanatları</a:t>
                      </a:r>
                      <a:endParaRPr lang="tr-TR" sz="1200">
                        <a:effectLst/>
                        <a:latin typeface="Calibri"/>
                        <a:ea typeface="Calibri"/>
                        <a:cs typeface="Times New Roman"/>
                      </a:endParaRPr>
                    </a:p>
                  </a:txBody>
                  <a:tcPr marL="5261" marR="5261" marT="5261" marB="5261"/>
                </a:tc>
              </a:tr>
              <a:tr h="359009">
                <a:tc>
                  <a:txBody>
                    <a:bodyPr/>
                    <a:lstStyle/>
                    <a:p>
                      <a:pPr algn="l">
                        <a:lnSpc>
                          <a:spcPct val="115000"/>
                        </a:lnSpc>
                        <a:spcAft>
                          <a:spcPts val="0"/>
                        </a:spcAft>
                      </a:pPr>
                      <a:r>
                        <a:rPr lang="tr-TR" sz="1400">
                          <a:effectLst/>
                        </a:rPr>
                        <a:t>10</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AMP</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Endüstriyel Bakım Onarım</a:t>
                      </a:r>
                      <a:endParaRPr lang="tr-TR" sz="1200">
                        <a:effectLst/>
                        <a:latin typeface="Calibri"/>
                        <a:ea typeface="Calibri"/>
                        <a:cs typeface="Times New Roman"/>
                      </a:endParaRPr>
                    </a:p>
                  </a:txBody>
                  <a:tcPr marL="5261" marR="5261" marT="5261" marB="5261"/>
                </a:tc>
              </a:tr>
              <a:tr h="359009">
                <a:tc>
                  <a:txBody>
                    <a:bodyPr/>
                    <a:lstStyle/>
                    <a:p>
                      <a:pPr algn="l">
                        <a:lnSpc>
                          <a:spcPct val="115000"/>
                        </a:lnSpc>
                        <a:spcAft>
                          <a:spcPts val="0"/>
                        </a:spcAft>
                      </a:pPr>
                      <a:r>
                        <a:rPr lang="tr-TR" sz="1400">
                          <a:effectLst/>
                        </a:rPr>
                        <a:t>11</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AMP</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MAKİNE TEKNOLOJİSİ</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Bilgisayar Destekli Makine Ressamlığı</a:t>
                      </a:r>
                      <a:endParaRPr lang="tr-TR" sz="1200">
                        <a:effectLst/>
                        <a:latin typeface="Calibri"/>
                        <a:ea typeface="Calibri"/>
                        <a:cs typeface="Times New Roman"/>
                      </a:endParaRPr>
                    </a:p>
                  </a:txBody>
                  <a:tcPr marL="5261" marR="5261" marT="5261" marB="5261"/>
                </a:tc>
              </a:tr>
              <a:tr h="242847">
                <a:tc>
                  <a:txBody>
                    <a:bodyPr/>
                    <a:lstStyle/>
                    <a:p>
                      <a:pPr algn="l">
                        <a:lnSpc>
                          <a:spcPct val="115000"/>
                        </a:lnSpc>
                        <a:spcAft>
                          <a:spcPts val="0"/>
                        </a:spcAft>
                      </a:pPr>
                      <a:r>
                        <a:rPr lang="tr-TR" sz="1400">
                          <a:effectLst/>
                        </a:rPr>
                        <a:t>12</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AMP</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MAKİNE TEKNOLOJİSİ</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Makine Bakım Onarım</a:t>
                      </a:r>
                      <a:endParaRPr lang="tr-TR" sz="1200">
                        <a:effectLst/>
                        <a:latin typeface="Calibri"/>
                        <a:ea typeface="Calibri"/>
                        <a:cs typeface="Times New Roman"/>
                      </a:endParaRPr>
                    </a:p>
                  </a:txBody>
                  <a:tcPr marL="5261" marR="5261" marT="5261" marB="5261"/>
                </a:tc>
              </a:tr>
              <a:tr h="359009">
                <a:tc>
                  <a:txBody>
                    <a:bodyPr/>
                    <a:lstStyle/>
                    <a:p>
                      <a:pPr algn="l">
                        <a:lnSpc>
                          <a:spcPct val="115000"/>
                        </a:lnSpc>
                        <a:spcAft>
                          <a:spcPts val="0"/>
                        </a:spcAft>
                      </a:pPr>
                      <a:r>
                        <a:rPr lang="tr-TR" sz="1400">
                          <a:effectLst/>
                        </a:rPr>
                        <a:t>13</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AMP</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MOBİLYA VE İÇ MEKÂN TASARIMI</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Ahşap Doğrama Teknolojisi</a:t>
                      </a:r>
                      <a:endParaRPr lang="tr-TR" sz="1200">
                        <a:effectLst/>
                        <a:latin typeface="Calibri"/>
                        <a:ea typeface="Calibri"/>
                        <a:cs typeface="Times New Roman"/>
                      </a:endParaRPr>
                    </a:p>
                  </a:txBody>
                  <a:tcPr marL="5261" marR="5261" marT="5261" marB="5261"/>
                </a:tc>
              </a:tr>
              <a:tr h="315800">
                <a:tc>
                  <a:txBody>
                    <a:bodyPr/>
                    <a:lstStyle/>
                    <a:p>
                      <a:pPr algn="l">
                        <a:lnSpc>
                          <a:spcPct val="115000"/>
                        </a:lnSpc>
                        <a:spcAft>
                          <a:spcPts val="0"/>
                        </a:spcAft>
                      </a:pPr>
                      <a:r>
                        <a:rPr lang="tr-TR" sz="1400">
                          <a:effectLst/>
                        </a:rPr>
                        <a:t>14</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AMP</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MOBİLYA VE İÇ MEKÂN TASARIMI</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dirty="0">
                          <a:effectLst/>
                        </a:rPr>
                        <a:t>Mobilya ve İç Mekân Ressamlığı</a:t>
                      </a:r>
                      <a:endParaRPr lang="tr-TR" sz="1200" dirty="0">
                        <a:effectLst/>
                        <a:latin typeface="Calibri"/>
                        <a:ea typeface="Calibri"/>
                        <a:cs typeface="Times New Roman"/>
                      </a:endParaRPr>
                    </a:p>
                  </a:txBody>
                  <a:tcPr marL="5261" marR="5261" marT="5261" marB="5261"/>
                </a:tc>
              </a:tr>
            </a:tbl>
          </a:graphicData>
        </a:graphic>
      </p:graphicFrame>
    </p:spTree>
    <p:extLst>
      <p:ext uri="{BB962C8B-B14F-4D97-AF65-F5344CB8AC3E}">
        <p14:creationId xmlns:p14="http://schemas.microsoft.com/office/powerpoint/2010/main" val="12435761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Mevlana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918172833"/>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gridCol w="4701208"/>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b="1" kern="1200" dirty="0" smtClean="0">
                          <a:solidFill>
                            <a:schemeClr val="tx1"/>
                          </a:solidFill>
                          <a:effectLst/>
                          <a:latin typeface="+mn-lt"/>
                          <a:ea typeface="+mn-ea"/>
                          <a:cs typeface="+mn-cs"/>
                        </a:rPr>
                        <a:t>ÇAMLITEPE MAH. KOCATEPE CADDE NO:20 PK:41780 KÖRFEZ/KOCAELİ</a:t>
                      </a:r>
                      <a:endParaRPr lang="tr-TR" dirty="0"/>
                    </a:p>
                  </a:txBody>
                  <a:tcPr/>
                </a:tc>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kern="1200" dirty="0" smtClean="0">
                          <a:solidFill>
                            <a:schemeClr val="tx1"/>
                          </a:solidFill>
                          <a:effectLst/>
                          <a:latin typeface="+mn-lt"/>
                          <a:ea typeface="+mn-ea"/>
                          <a:cs typeface="+mn-cs"/>
                        </a:rPr>
                        <a:t>2625279240</a:t>
                      </a:r>
                      <a:endParaRPr lang="tr-TR" dirty="0"/>
                    </a:p>
                  </a:txBody>
                  <a:tcPr/>
                </a:tc>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http://mevlanamtal41.meb.k12.tr</a:t>
                      </a:r>
                      <a:endParaRPr lang="tr-TR" dirty="0"/>
                    </a:p>
                  </a:txBody>
                  <a:tcPr/>
                </a:tc>
              </a:tr>
              <a:tr h="864096">
                <a:tc>
                  <a:txBody>
                    <a:bodyPr/>
                    <a:lstStyle/>
                    <a:p>
                      <a:pPr algn="l">
                        <a:lnSpc>
                          <a:spcPct val="115000"/>
                        </a:lnSpc>
                        <a:spcAft>
                          <a:spcPts val="0"/>
                        </a:spcAft>
                      </a:pPr>
                      <a:r>
                        <a:rPr lang="tr-TR" sz="2400" dirty="0" smtClean="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KARMA</a:t>
                      </a:r>
                      <a:endParaRPr lang="tr-TR" dirty="0"/>
                    </a:p>
                  </a:txBody>
                  <a:tcPr/>
                </a:tc>
              </a:tr>
            </a:tbl>
          </a:graphicData>
        </a:graphic>
      </p:graphicFrame>
    </p:spTree>
    <p:extLst>
      <p:ext uri="{BB962C8B-B14F-4D97-AF65-F5344CB8AC3E}">
        <p14:creationId xmlns:p14="http://schemas.microsoft.com/office/powerpoint/2010/main" val="35293404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Mevlana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141848327"/>
              </p:ext>
            </p:extLst>
          </p:nvPr>
        </p:nvGraphicFramePr>
        <p:xfrm>
          <a:off x="827584" y="2420888"/>
          <a:ext cx="7344816" cy="3024337"/>
        </p:xfrm>
        <a:graphic>
          <a:graphicData uri="http://schemas.openxmlformats.org/drawingml/2006/table">
            <a:tbl>
              <a:tblPr firstRow="1" firstCol="1" bandRow="1">
                <a:tableStyleId>{5C22544A-7EE6-4342-B048-85BDC9FD1C3A}</a:tableStyleId>
              </a:tblPr>
              <a:tblGrid>
                <a:gridCol w="365359"/>
                <a:gridCol w="806003"/>
                <a:gridCol w="2840940"/>
                <a:gridCol w="3332514"/>
              </a:tblGrid>
              <a:tr h="1179082">
                <a:tc>
                  <a:txBody>
                    <a:bodyPr/>
                    <a:lstStyle/>
                    <a:p>
                      <a:pPr algn="ctr">
                        <a:lnSpc>
                          <a:spcPct val="115000"/>
                        </a:lnSpc>
                        <a:spcAft>
                          <a:spcPts val="0"/>
                        </a:spcAft>
                      </a:pPr>
                      <a:endParaRPr lang="tr-TR" sz="16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800">
                          <a:effectLst/>
                        </a:rPr>
                        <a:t>Program Türü</a:t>
                      </a:r>
                      <a:endParaRPr lang="tr-TR" sz="16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800">
                          <a:effectLst/>
                        </a:rPr>
                        <a:t>Alan</a:t>
                      </a:r>
                      <a:endParaRPr lang="tr-TR" sz="16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800">
                          <a:effectLst/>
                        </a:rPr>
                        <a:t>Dal</a:t>
                      </a:r>
                      <a:endParaRPr lang="tr-TR" sz="1600">
                        <a:effectLst/>
                        <a:latin typeface="Calibri"/>
                        <a:ea typeface="Calibri"/>
                        <a:cs typeface="Times New Roman"/>
                      </a:endParaRPr>
                    </a:p>
                  </a:txBody>
                  <a:tcPr marL="9525" marR="9525" marT="9525" marB="9525"/>
                </a:tc>
              </a:tr>
              <a:tr h="615085">
                <a:tc>
                  <a:txBody>
                    <a:bodyPr/>
                    <a:lstStyle/>
                    <a:p>
                      <a:pPr>
                        <a:lnSpc>
                          <a:spcPct val="115000"/>
                        </a:lnSpc>
                        <a:spcAft>
                          <a:spcPts val="0"/>
                        </a:spcAft>
                      </a:pPr>
                      <a:r>
                        <a:rPr lang="tr-TR" sz="1800">
                          <a:effectLst/>
                        </a:rPr>
                        <a:t>1</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AMP</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SAĞLIK HİZMETLERİ</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Sağlık Bakım Teknisyenliği</a:t>
                      </a:r>
                      <a:endParaRPr lang="tr-TR" sz="1600">
                        <a:effectLst/>
                        <a:latin typeface="Calibri"/>
                        <a:ea typeface="Calibri"/>
                        <a:cs typeface="Times New Roman"/>
                      </a:endParaRPr>
                    </a:p>
                  </a:txBody>
                  <a:tcPr marL="9525" marR="9525" marT="9525" marB="9525"/>
                </a:tc>
              </a:tr>
              <a:tr h="615085">
                <a:tc>
                  <a:txBody>
                    <a:bodyPr/>
                    <a:lstStyle/>
                    <a:p>
                      <a:pPr>
                        <a:lnSpc>
                          <a:spcPct val="115000"/>
                        </a:lnSpc>
                        <a:spcAft>
                          <a:spcPts val="0"/>
                        </a:spcAft>
                      </a:pPr>
                      <a:r>
                        <a:rPr lang="tr-TR" sz="1800">
                          <a:effectLst/>
                        </a:rPr>
                        <a:t>2</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AMP</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SAĞLIK HİZMETLERİ</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Ebe Yardımcılığı</a:t>
                      </a:r>
                      <a:endParaRPr lang="tr-TR" sz="1600">
                        <a:effectLst/>
                        <a:latin typeface="Calibri"/>
                        <a:ea typeface="Calibri"/>
                        <a:cs typeface="Times New Roman"/>
                      </a:endParaRPr>
                    </a:p>
                  </a:txBody>
                  <a:tcPr marL="9525" marR="9525" marT="9525" marB="9525"/>
                </a:tc>
              </a:tr>
              <a:tr h="615085">
                <a:tc>
                  <a:txBody>
                    <a:bodyPr/>
                    <a:lstStyle/>
                    <a:p>
                      <a:pPr>
                        <a:lnSpc>
                          <a:spcPct val="115000"/>
                        </a:lnSpc>
                        <a:spcAft>
                          <a:spcPts val="0"/>
                        </a:spcAft>
                      </a:pPr>
                      <a:r>
                        <a:rPr lang="tr-TR" sz="1800">
                          <a:effectLst/>
                        </a:rPr>
                        <a:t>3</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AMP</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SAĞLIK HİZMETLERİ</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dirty="0">
                          <a:effectLst/>
                        </a:rPr>
                        <a:t>Hemşire Yardımcılığı</a:t>
                      </a:r>
                      <a:endParaRPr lang="tr-TR" sz="1600" dirty="0">
                        <a:effectLst/>
                        <a:latin typeface="Calibri"/>
                        <a:ea typeface="Calibri"/>
                        <a:cs typeface="Times New Roman"/>
                      </a:endParaRPr>
                    </a:p>
                  </a:txBody>
                  <a:tcPr marL="9525" marR="9525" marT="9525" marB="9525"/>
                </a:tc>
              </a:tr>
            </a:tbl>
          </a:graphicData>
        </a:graphic>
      </p:graphicFrame>
    </p:spTree>
    <p:extLst>
      <p:ext uri="{BB962C8B-B14F-4D97-AF65-F5344CB8AC3E}">
        <p14:creationId xmlns:p14="http://schemas.microsoft.com/office/powerpoint/2010/main" val="3315840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txBox="1">
            <a:spLocks/>
          </p:cNvSpPr>
          <p:nvPr/>
        </p:nvSpPr>
        <p:spPr bwMode="auto">
          <a:xfrm>
            <a:off x="1000100" y="357166"/>
            <a:ext cx="7215238" cy="881063"/>
          </a:xfrm>
          <a:prstGeom prst="rect">
            <a:avLst/>
          </a:prstGeom>
          <a:noFill/>
          <a:ln w="9525">
            <a:noFill/>
            <a:miter lim="800000"/>
            <a:headEnd/>
            <a:tailEnd/>
          </a:ln>
        </p:spPr>
        <p:txBody>
          <a:bodyPr anchor="ctr"/>
          <a:lstStyle/>
          <a:p>
            <a:pPr algn="ctr">
              <a:lnSpc>
                <a:spcPct val="90000"/>
              </a:lnSpc>
            </a:pPr>
            <a:r>
              <a:rPr lang="tr-TR" altLang="tr-TR" sz="2400" b="1" dirty="0" smtClean="0">
                <a:solidFill>
                  <a:schemeClr val="accent2"/>
                </a:solidFill>
                <a:latin typeface="Cambria" pitchFamily="18" charset="0"/>
              </a:rPr>
              <a:t>MESLEKİ VE TEKNİK EĞİTİM SÜRECİ</a:t>
            </a:r>
            <a:endParaRPr lang="tr-TR" altLang="tr-TR" sz="2400" b="1" dirty="0">
              <a:solidFill>
                <a:schemeClr val="accent2"/>
              </a:solidFill>
              <a:latin typeface="Cambria" pitchFamily="18" charset="0"/>
            </a:endParaRPr>
          </a:p>
        </p:txBody>
      </p:sp>
      <p:sp>
        <p:nvSpPr>
          <p:cNvPr id="8195" name="İçerik Yer Tutucusu 2"/>
          <p:cNvSpPr txBox="1">
            <a:spLocks/>
          </p:cNvSpPr>
          <p:nvPr/>
        </p:nvSpPr>
        <p:spPr bwMode="auto">
          <a:xfrm>
            <a:off x="202407" y="1760538"/>
            <a:ext cx="4408885" cy="4292600"/>
          </a:xfrm>
          <a:prstGeom prst="rect">
            <a:avLst/>
          </a:prstGeom>
          <a:noFill/>
          <a:ln w="9525">
            <a:noFill/>
            <a:miter lim="800000"/>
            <a:headEnd/>
            <a:tailEnd/>
          </a:ln>
        </p:spPr>
        <p:txBody>
          <a:bodyPr anchor="ctr"/>
          <a:lstStyle/>
          <a:p>
            <a:pPr lvl="2">
              <a:lnSpc>
                <a:spcPct val="90000"/>
              </a:lnSpc>
              <a:buFont typeface="Arial" charset="0"/>
              <a:buNone/>
            </a:pPr>
            <a:endParaRPr lang="tr-TR" altLang="tr-TR" sz="2400">
              <a:solidFill>
                <a:srgbClr val="000000"/>
              </a:solidFill>
              <a:latin typeface="Cambria" pitchFamily="18" charset="0"/>
            </a:endParaRPr>
          </a:p>
        </p:txBody>
      </p:sp>
      <p:grpSp>
        <p:nvGrpSpPr>
          <p:cNvPr id="2" name="Grup 6"/>
          <p:cNvGrpSpPr>
            <a:grpSpLocks/>
          </p:cNvGrpSpPr>
          <p:nvPr/>
        </p:nvGrpSpPr>
        <p:grpSpPr bwMode="auto">
          <a:xfrm>
            <a:off x="544117" y="1582738"/>
            <a:ext cx="6812756" cy="2254250"/>
            <a:chOff x="2724151" y="1476260"/>
            <a:chExt cx="5924090" cy="2596307"/>
          </a:xfrm>
        </p:grpSpPr>
        <p:sp>
          <p:nvSpPr>
            <p:cNvPr id="8" name="Dikdörtgen 7"/>
            <p:cNvSpPr/>
            <p:nvPr/>
          </p:nvSpPr>
          <p:spPr>
            <a:xfrm>
              <a:off x="5420119" y="1476260"/>
              <a:ext cx="3228122" cy="738668"/>
            </a:xfrm>
            <a:prstGeom prst="rect">
              <a:avLst/>
            </a:prstGeom>
            <a:solidFill>
              <a:srgbClr val="ED7D31">
                <a:lumMod val="60000"/>
                <a:lumOff val="40000"/>
              </a:srgbClr>
            </a:solidFill>
            <a:ln w="12700" cap="flat" cmpd="sng" algn="ctr">
              <a:noFill/>
              <a:prstDash val="solid"/>
              <a:miter lim="800000"/>
            </a:ln>
            <a:effectLst/>
          </p:spPr>
          <p:txBody>
            <a:bodyPr anchor="ctr"/>
            <a:lstStyle/>
            <a:p>
              <a:pPr algn="ctr" fontAlgn="auto">
                <a:spcBef>
                  <a:spcPts val="0"/>
                </a:spcBef>
                <a:spcAft>
                  <a:spcPts val="0"/>
                </a:spcAft>
                <a:defRPr/>
              </a:pPr>
              <a:r>
                <a:rPr lang="tr-TR" sz="2000" kern="0" dirty="0">
                  <a:solidFill>
                    <a:prstClr val="black"/>
                  </a:solidFill>
                  <a:latin typeface="Cambria" panose="02040503050406030204" pitchFamily="18" charset="0"/>
                  <a:cs typeface="Arial"/>
                </a:rPr>
                <a:t>Genel</a:t>
              </a:r>
              <a:r>
                <a:rPr lang="tr-TR" kern="0" dirty="0">
                  <a:solidFill>
                    <a:prstClr val="black"/>
                  </a:solidFill>
                  <a:latin typeface="Cambria" panose="02040503050406030204" pitchFamily="18" charset="0"/>
                  <a:cs typeface="Arial"/>
                </a:rPr>
                <a:t> </a:t>
              </a:r>
              <a:r>
                <a:rPr lang="tr-TR" sz="2000" kern="0" dirty="0">
                  <a:solidFill>
                    <a:prstClr val="black"/>
                  </a:solidFill>
                  <a:latin typeface="Cambria" panose="02040503050406030204" pitchFamily="18" charset="0"/>
                  <a:cs typeface="Arial"/>
                </a:rPr>
                <a:t>Ortaöğretim</a:t>
              </a:r>
            </a:p>
          </p:txBody>
        </p:sp>
        <p:sp>
          <p:nvSpPr>
            <p:cNvPr id="9" name="Dikdörtgen 8"/>
            <p:cNvSpPr/>
            <p:nvPr/>
          </p:nvSpPr>
          <p:spPr>
            <a:xfrm>
              <a:off x="5420119" y="2432505"/>
              <a:ext cx="3228122" cy="738668"/>
            </a:xfrm>
            <a:prstGeom prst="rect">
              <a:avLst/>
            </a:prstGeom>
            <a:solidFill>
              <a:srgbClr val="3E76D2"/>
            </a:solidFill>
            <a:ln w="12700" cap="flat" cmpd="sng" algn="ctr">
              <a:noFill/>
              <a:prstDash val="solid"/>
              <a:miter lim="800000"/>
            </a:ln>
            <a:effectLst/>
          </p:spPr>
          <p:txBody>
            <a:bodyPr anchor="ctr"/>
            <a:lstStyle/>
            <a:p>
              <a:pPr algn="ctr" fontAlgn="auto">
                <a:spcBef>
                  <a:spcPts val="0"/>
                </a:spcBef>
                <a:spcAft>
                  <a:spcPts val="0"/>
                </a:spcAft>
                <a:defRPr/>
              </a:pPr>
              <a:r>
                <a:rPr lang="tr-TR" sz="2000" kern="0" dirty="0">
                  <a:solidFill>
                    <a:prstClr val="white"/>
                  </a:solidFill>
                  <a:latin typeface="Cambria" panose="02040503050406030204" pitchFamily="18" charset="0"/>
                  <a:cs typeface="Arial"/>
                </a:rPr>
                <a:t>Mesleki ve Teknik Ortaöğretim</a:t>
              </a:r>
            </a:p>
          </p:txBody>
        </p:sp>
        <p:sp>
          <p:nvSpPr>
            <p:cNvPr id="10" name="Dikdörtgen 9"/>
            <p:cNvSpPr/>
            <p:nvPr/>
          </p:nvSpPr>
          <p:spPr>
            <a:xfrm>
              <a:off x="5420119" y="3333899"/>
              <a:ext cx="903832" cy="738668"/>
            </a:xfrm>
            <a:prstGeom prst="rect">
              <a:avLst/>
            </a:prstGeom>
            <a:solidFill>
              <a:srgbClr val="3E76D2"/>
            </a:solidFill>
            <a:ln w="12700" cap="flat" cmpd="sng" algn="ctr">
              <a:noFill/>
              <a:prstDash val="solid"/>
              <a:miter lim="800000"/>
            </a:ln>
            <a:effectLst/>
          </p:spPr>
          <p:txBody>
            <a:bodyPr anchor="ctr"/>
            <a:lstStyle/>
            <a:p>
              <a:pPr algn="ctr" fontAlgn="auto">
                <a:spcBef>
                  <a:spcPts val="0"/>
                </a:spcBef>
                <a:spcAft>
                  <a:spcPts val="0"/>
                </a:spcAft>
                <a:defRPr/>
              </a:pPr>
              <a:r>
                <a:rPr lang="tr-TR" sz="1400" kern="0" dirty="0">
                  <a:solidFill>
                    <a:prstClr val="white"/>
                  </a:solidFill>
                  <a:latin typeface="Cambria" panose="02040503050406030204" pitchFamily="18" charset="0"/>
                  <a:cs typeface="Arial"/>
                </a:rPr>
                <a:t>10. Sınıf </a:t>
              </a:r>
            </a:p>
            <a:p>
              <a:pPr algn="ctr" fontAlgn="auto">
                <a:spcBef>
                  <a:spcPts val="0"/>
                </a:spcBef>
                <a:spcAft>
                  <a:spcPts val="0"/>
                </a:spcAft>
                <a:defRPr/>
              </a:pPr>
              <a:r>
                <a:rPr lang="tr-TR" sz="1400" kern="0" dirty="0">
                  <a:solidFill>
                    <a:prstClr val="white"/>
                  </a:solidFill>
                  <a:latin typeface="Cambria" panose="02040503050406030204" pitchFamily="18" charset="0"/>
                  <a:cs typeface="Arial"/>
                </a:rPr>
                <a:t>Alan Eğitimi</a:t>
              </a:r>
            </a:p>
          </p:txBody>
        </p:sp>
        <p:sp>
          <p:nvSpPr>
            <p:cNvPr id="11" name="Dikdörtgen 10"/>
            <p:cNvSpPr/>
            <p:nvPr/>
          </p:nvSpPr>
          <p:spPr>
            <a:xfrm>
              <a:off x="6576569" y="3333899"/>
              <a:ext cx="903833" cy="738668"/>
            </a:xfrm>
            <a:prstGeom prst="rect">
              <a:avLst/>
            </a:prstGeom>
            <a:solidFill>
              <a:srgbClr val="3E76D2"/>
            </a:solidFill>
            <a:ln w="12700" cap="flat" cmpd="sng" algn="ctr">
              <a:noFill/>
              <a:prstDash val="solid"/>
              <a:miter lim="800000"/>
            </a:ln>
            <a:effectLst/>
          </p:spPr>
          <p:txBody>
            <a:bodyPr anchor="ctr"/>
            <a:lstStyle/>
            <a:p>
              <a:pPr algn="ctr" fontAlgn="auto">
                <a:spcBef>
                  <a:spcPts val="0"/>
                </a:spcBef>
                <a:spcAft>
                  <a:spcPts val="0"/>
                </a:spcAft>
                <a:defRPr/>
              </a:pPr>
              <a:r>
                <a:rPr lang="tr-TR" sz="1400" kern="0" dirty="0">
                  <a:solidFill>
                    <a:prstClr val="white"/>
                  </a:solidFill>
                  <a:latin typeface="Cambria" panose="02040503050406030204" pitchFamily="18" charset="0"/>
                  <a:cs typeface="Arial"/>
                </a:rPr>
                <a:t>11. Sınıf </a:t>
              </a:r>
            </a:p>
            <a:p>
              <a:pPr algn="ctr" fontAlgn="auto">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grpSp>
          <p:nvGrpSpPr>
            <p:cNvPr id="3" name="Grup 11"/>
            <p:cNvGrpSpPr>
              <a:grpSpLocks/>
            </p:cNvGrpSpPr>
            <p:nvPr/>
          </p:nvGrpSpPr>
          <p:grpSpPr bwMode="auto">
            <a:xfrm>
              <a:off x="4516919" y="1845325"/>
              <a:ext cx="3216921" cy="1858177"/>
              <a:chOff x="4516919" y="1845325"/>
              <a:chExt cx="3216921" cy="1858177"/>
            </a:xfrm>
          </p:grpSpPr>
          <p:cxnSp>
            <p:nvCxnSpPr>
              <p:cNvPr id="8220" name="Düz Ok Bağlayıcısı 14"/>
              <p:cNvCxnSpPr>
                <a:cxnSpLocks noChangeShapeType="1"/>
                <a:stCxn id="10" idx="3"/>
                <a:endCxn id="11" idx="1"/>
              </p:cNvCxnSpPr>
              <p:nvPr/>
            </p:nvCxnSpPr>
            <p:spPr bwMode="auto">
              <a:xfrm>
                <a:off x="6323681" y="3703502"/>
                <a:ext cx="253388" cy="0"/>
              </a:xfrm>
              <a:prstGeom prst="straightConnector1">
                <a:avLst/>
              </a:prstGeom>
              <a:noFill/>
              <a:ln w="38100" algn="ctr">
                <a:solidFill>
                  <a:srgbClr val="767171"/>
                </a:solidFill>
                <a:miter lim="800000"/>
                <a:headEnd/>
                <a:tailEnd type="triangle" w="med" len="med"/>
              </a:ln>
            </p:spPr>
          </p:cxnSp>
          <p:cxnSp>
            <p:nvCxnSpPr>
              <p:cNvPr id="8221" name="Düz Ok Bağlayıcısı 15"/>
              <p:cNvCxnSpPr>
                <a:cxnSpLocks noChangeShapeType="1"/>
              </p:cNvCxnSpPr>
              <p:nvPr/>
            </p:nvCxnSpPr>
            <p:spPr bwMode="auto">
              <a:xfrm>
                <a:off x="7480452" y="3699398"/>
                <a:ext cx="253388" cy="0"/>
              </a:xfrm>
              <a:prstGeom prst="straightConnector1">
                <a:avLst/>
              </a:prstGeom>
              <a:noFill/>
              <a:ln w="38100" algn="ctr">
                <a:solidFill>
                  <a:srgbClr val="767171"/>
                </a:solidFill>
                <a:miter lim="800000"/>
                <a:headEnd/>
                <a:tailEnd type="triangle" w="med" len="med"/>
              </a:ln>
            </p:spPr>
          </p:cxnSp>
          <p:grpSp>
            <p:nvGrpSpPr>
              <p:cNvPr id="4" name="Grup 16"/>
              <p:cNvGrpSpPr>
                <a:grpSpLocks/>
              </p:cNvGrpSpPr>
              <p:nvPr/>
            </p:nvGrpSpPr>
            <p:grpSpPr bwMode="auto">
              <a:xfrm>
                <a:off x="4516919" y="1845325"/>
                <a:ext cx="903380" cy="956631"/>
                <a:chOff x="4516919" y="1845325"/>
                <a:chExt cx="903380" cy="956631"/>
              </a:xfrm>
            </p:grpSpPr>
            <p:cxnSp>
              <p:nvCxnSpPr>
                <p:cNvPr id="8223" name="Dirsek Bağlayıcısı 17"/>
                <p:cNvCxnSpPr>
                  <a:cxnSpLocks noChangeShapeType="1"/>
                  <a:stCxn id="14" idx="3"/>
                  <a:endCxn id="9" idx="1"/>
                </p:cNvCxnSpPr>
                <p:nvPr/>
              </p:nvCxnSpPr>
              <p:spPr bwMode="auto">
                <a:xfrm>
                  <a:off x="4516919" y="2373217"/>
                  <a:ext cx="903380" cy="428739"/>
                </a:xfrm>
                <a:prstGeom prst="bentConnector3">
                  <a:avLst>
                    <a:gd name="adj1" fmla="val 50000"/>
                  </a:avLst>
                </a:prstGeom>
                <a:noFill/>
                <a:ln w="38100" algn="ctr">
                  <a:solidFill>
                    <a:srgbClr val="767171"/>
                  </a:solidFill>
                  <a:miter lim="800000"/>
                  <a:headEnd/>
                  <a:tailEnd type="triangle" w="med" len="med"/>
                </a:ln>
              </p:spPr>
            </p:cxnSp>
            <p:cxnSp>
              <p:nvCxnSpPr>
                <p:cNvPr id="8224" name="Dirsek Bağlayıcısı 18"/>
                <p:cNvCxnSpPr>
                  <a:cxnSpLocks noChangeShapeType="1"/>
                  <a:stCxn id="14" idx="3"/>
                  <a:endCxn id="8" idx="1"/>
                </p:cNvCxnSpPr>
                <p:nvPr/>
              </p:nvCxnSpPr>
              <p:spPr bwMode="auto">
                <a:xfrm flipV="1">
                  <a:off x="4516919" y="1845325"/>
                  <a:ext cx="903380" cy="527892"/>
                </a:xfrm>
                <a:prstGeom prst="bentConnector3">
                  <a:avLst>
                    <a:gd name="adj1" fmla="val 50000"/>
                  </a:avLst>
                </a:prstGeom>
                <a:noFill/>
                <a:ln w="38100" algn="ctr">
                  <a:solidFill>
                    <a:srgbClr val="767171"/>
                  </a:solidFill>
                  <a:miter lim="800000"/>
                  <a:headEnd/>
                  <a:tailEnd type="triangle" w="med" len="med"/>
                </a:ln>
              </p:spPr>
            </p:cxnSp>
          </p:grpSp>
        </p:grpSp>
        <p:sp>
          <p:nvSpPr>
            <p:cNvPr id="13" name="Dikdörtgen 12"/>
            <p:cNvSpPr/>
            <p:nvPr/>
          </p:nvSpPr>
          <p:spPr>
            <a:xfrm>
              <a:off x="7744408" y="3333899"/>
              <a:ext cx="903833" cy="738668"/>
            </a:xfrm>
            <a:prstGeom prst="rect">
              <a:avLst/>
            </a:prstGeom>
            <a:solidFill>
              <a:srgbClr val="3E76D2"/>
            </a:solidFill>
            <a:ln w="12700" cap="flat" cmpd="sng" algn="ctr">
              <a:noFill/>
              <a:prstDash val="solid"/>
              <a:miter lim="800000"/>
            </a:ln>
            <a:effectLst/>
          </p:spPr>
          <p:txBody>
            <a:bodyPr anchor="ctr"/>
            <a:lstStyle/>
            <a:p>
              <a:pPr algn="ctr" fontAlgn="auto">
                <a:spcBef>
                  <a:spcPts val="0"/>
                </a:spcBef>
                <a:spcAft>
                  <a:spcPts val="0"/>
                </a:spcAft>
                <a:defRPr/>
              </a:pPr>
              <a:r>
                <a:rPr lang="tr-TR" sz="1400" kern="0" dirty="0">
                  <a:solidFill>
                    <a:prstClr val="white"/>
                  </a:solidFill>
                  <a:latin typeface="Cambria" panose="02040503050406030204" pitchFamily="18" charset="0"/>
                  <a:cs typeface="Arial"/>
                </a:rPr>
                <a:t>12. Sınıf </a:t>
              </a:r>
            </a:p>
            <a:p>
              <a:pPr algn="ctr" fontAlgn="auto">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sp>
          <p:nvSpPr>
            <p:cNvPr id="14" name="Dikdörtgen 13"/>
            <p:cNvSpPr/>
            <p:nvPr/>
          </p:nvSpPr>
          <p:spPr>
            <a:xfrm>
              <a:off x="2724151" y="2004663"/>
              <a:ext cx="1793171" cy="736840"/>
            </a:xfrm>
            <a:prstGeom prst="rect">
              <a:avLst/>
            </a:prstGeom>
            <a:solidFill>
              <a:srgbClr val="34C4D8"/>
            </a:solidFill>
            <a:ln w="12700" cap="flat" cmpd="sng" algn="ctr">
              <a:noFill/>
              <a:prstDash val="solid"/>
              <a:miter lim="800000"/>
            </a:ln>
            <a:effectLst/>
          </p:spPr>
          <p:txBody>
            <a:bodyPr anchor="ctr"/>
            <a:lstStyle/>
            <a:p>
              <a:pPr algn="ctr" fontAlgn="auto">
                <a:spcBef>
                  <a:spcPts val="0"/>
                </a:spcBef>
                <a:spcAft>
                  <a:spcPts val="0"/>
                </a:spcAft>
                <a:defRPr/>
              </a:pPr>
              <a:r>
                <a:rPr lang="tr-TR" sz="2000" kern="0" dirty="0">
                  <a:solidFill>
                    <a:prstClr val="black"/>
                  </a:solidFill>
                  <a:latin typeface="Cambria" panose="02040503050406030204" pitchFamily="18" charset="0"/>
                  <a:cs typeface="Arial"/>
                </a:rPr>
                <a:t>9. Sınıf</a:t>
              </a:r>
            </a:p>
            <a:p>
              <a:pPr algn="ctr" fontAlgn="auto">
                <a:spcBef>
                  <a:spcPts val="0"/>
                </a:spcBef>
                <a:spcAft>
                  <a:spcPts val="0"/>
                </a:spcAft>
                <a:defRPr/>
              </a:pPr>
              <a:r>
                <a:rPr lang="tr-TR" sz="2000" kern="0" dirty="0">
                  <a:solidFill>
                    <a:prstClr val="black"/>
                  </a:solidFill>
                  <a:latin typeface="Cambria" panose="02040503050406030204" pitchFamily="18" charset="0"/>
                  <a:cs typeface="Arial"/>
                </a:rPr>
                <a:t>(Ortak Program)</a:t>
              </a:r>
            </a:p>
          </p:txBody>
        </p:sp>
      </p:grpSp>
      <p:sp>
        <p:nvSpPr>
          <p:cNvPr id="20" name="Dikdörtgen 19"/>
          <p:cNvSpPr/>
          <p:nvPr/>
        </p:nvSpPr>
        <p:spPr>
          <a:xfrm>
            <a:off x="4182666" y="4910138"/>
            <a:ext cx="846534" cy="641350"/>
          </a:xfrm>
          <a:prstGeom prst="rect">
            <a:avLst/>
          </a:prstGeom>
          <a:solidFill>
            <a:schemeClr val="accent6">
              <a:lumMod val="75000"/>
            </a:schemeClr>
          </a:solidFill>
          <a:ln w="12700" cap="flat" cmpd="sng" algn="ctr">
            <a:noFill/>
            <a:prstDash val="solid"/>
            <a:miter lim="800000"/>
          </a:ln>
          <a:effectLst/>
        </p:spPr>
        <p:txBody>
          <a:bodyPr anchor="ctr"/>
          <a:lstStyle/>
          <a:p>
            <a:pPr algn="ctr" fontAlgn="auto">
              <a:spcBef>
                <a:spcPts val="0"/>
              </a:spcBef>
              <a:spcAft>
                <a:spcPts val="0"/>
              </a:spcAft>
              <a:defRPr/>
            </a:pPr>
            <a:r>
              <a:rPr lang="tr-TR" sz="1400" kern="0" dirty="0">
                <a:solidFill>
                  <a:prstClr val="white"/>
                </a:solidFill>
                <a:latin typeface="Cambria" panose="02040503050406030204" pitchFamily="18" charset="0"/>
                <a:cs typeface="Arial"/>
              </a:rPr>
              <a:t>10. Sınıf</a:t>
            </a:r>
          </a:p>
          <a:p>
            <a:pPr algn="ctr" fontAlgn="auto">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sp>
        <p:nvSpPr>
          <p:cNvPr id="21" name="Dikdörtgen 20"/>
          <p:cNvSpPr/>
          <p:nvPr/>
        </p:nvSpPr>
        <p:spPr>
          <a:xfrm>
            <a:off x="5378054" y="4910138"/>
            <a:ext cx="877490" cy="641350"/>
          </a:xfrm>
          <a:prstGeom prst="rect">
            <a:avLst/>
          </a:prstGeom>
          <a:solidFill>
            <a:schemeClr val="accent6">
              <a:lumMod val="75000"/>
            </a:schemeClr>
          </a:solidFill>
          <a:ln w="12700" cap="flat" cmpd="sng" algn="ctr">
            <a:noFill/>
            <a:prstDash val="solid"/>
            <a:miter lim="800000"/>
          </a:ln>
          <a:effectLst/>
        </p:spPr>
        <p:txBody>
          <a:bodyPr anchor="ctr"/>
          <a:lstStyle/>
          <a:p>
            <a:pPr algn="ctr" fontAlgn="auto">
              <a:spcBef>
                <a:spcPts val="0"/>
              </a:spcBef>
              <a:spcAft>
                <a:spcPts val="0"/>
              </a:spcAft>
              <a:defRPr/>
            </a:pPr>
            <a:r>
              <a:rPr lang="tr-TR" sz="1400" kern="0" dirty="0">
                <a:solidFill>
                  <a:prstClr val="white"/>
                </a:solidFill>
                <a:latin typeface="Cambria" panose="02040503050406030204" pitchFamily="18" charset="0"/>
                <a:cs typeface="Arial"/>
              </a:rPr>
              <a:t>11. Sınıf</a:t>
            </a:r>
          </a:p>
          <a:p>
            <a:pPr algn="ctr" fontAlgn="auto">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cxnSp>
        <p:nvCxnSpPr>
          <p:cNvPr id="8199" name="Düz Ok Bağlayıcısı 21"/>
          <p:cNvCxnSpPr>
            <a:cxnSpLocks noChangeShapeType="1"/>
            <a:stCxn id="20" idx="3"/>
          </p:cNvCxnSpPr>
          <p:nvPr/>
        </p:nvCxnSpPr>
        <p:spPr bwMode="auto">
          <a:xfrm flipV="1">
            <a:off x="5029200" y="5226051"/>
            <a:ext cx="351235" cy="4763"/>
          </a:xfrm>
          <a:prstGeom prst="straightConnector1">
            <a:avLst/>
          </a:prstGeom>
          <a:noFill/>
          <a:ln w="38100" algn="ctr">
            <a:solidFill>
              <a:srgbClr val="767171"/>
            </a:solidFill>
            <a:miter lim="800000"/>
            <a:headEnd/>
            <a:tailEnd type="triangle" w="med" len="med"/>
          </a:ln>
        </p:spPr>
      </p:cxnSp>
      <p:cxnSp>
        <p:nvCxnSpPr>
          <p:cNvPr id="8200" name="Düz Ok Bağlayıcısı 22"/>
          <p:cNvCxnSpPr>
            <a:cxnSpLocks noChangeShapeType="1"/>
          </p:cNvCxnSpPr>
          <p:nvPr/>
        </p:nvCxnSpPr>
        <p:spPr bwMode="auto">
          <a:xfrm>
            <a:off x="6255544" y="5211763"/>
            <a:ext cx="290513" cy="0"/>
          </a:xfrm>
          <a:prstGeom prst="straightConnector1">
            <a:avLst/>
          </a:prstGeom>
          <a:noFill/>
          <a:ln w="38100" algn="ctr">
            <a:solidFill>
              <a:srgbClr val="767171"/>
            </a:solidFill>
            <a:miter lim="800000"/>
            <a:headEnd/>
            <a:tailEnd type="triangle" w="med" len="med"/>
          </a:ln>
        </p:spPr>
      </p:cxnSp>
      <p:sp>
        <p:nvSpPr>
          <p:cNvPr id="24" name="Dikdörtgen 23"/>
          <p:cNvSpPr/>
          <p:nvPr/>
        </p:nvSpPr>
        <p:spPr>
          <a:xfrm>
            <a:off x="6546057" y="4894263"/>
            <a:ext cx="837010" cy="641350"/>
          </a:xfrm>
          <a:prstGeom prst="rect">
            <a:avLst/>
          </a:prstGeom>
          <a:solidFill>
            <a:schemeClr val="accent6">
              <a:lumMod val="75000"/>
            </a:schemeClr>
          </a:solidFill>
          <a:ln w="12700" cap="flat" cmpd="sng" algn="ctr">
            <a:noFill/>
            <a:prstDash val="solid"/>
            <a:miter lim="800000"/>
          </a:ln>
          <a:effectLst/>
        </p:spPr>
        <p:txBody>
          <a:bodyPr anchor="ctr"/>
          <a:lstStyle/>
          <a:p>
            <a:pPr algn="ctr" fontAlgn="auto">
              <a:spcBef>
                <a:spcPts val="0"/>
              </a:spcBef>
              <a:spcAft>
                <a:spcPts val="0"/>
              </a:spcAft>
              <a:defRPr/>
            </a:pPr>
            <a:r>
              <a:rPr lang="tr-TR" sz="1400" kern="0" dirty="0">
                <a:solidFill>
                  <a:prstClr val="white"/>
                </a:solidFill>
                <a:latin typeface="Cambria" panose="02040503050406030204" pitchFamily="18" charset="0"/>
                <a:cs typeface="Arial"/>
              </a:rPr>
              <a:t>12. Sınıf</a:t>
            </a:r>
          </a:p>
          <a:p>
            <a:pPr algn="ctr" fontAlgn="auto">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cxnSp>
        <p:nvCxnSpPr>
          <p:cNvPr id="25" name="Düz Ok Bağlayıcısı 24"/>
          <p:cNvCxnSpPr/>
          <p:nvPr/>
        </p:nvCxnSpPr>
        <p:spPr>
          <a:xfrm>
            <a:off x="7356873" y="1903413"/>
            <a:ext cx="291703" cy="0"/>
          </a:xfrm>
          <a:prstGeom prst="straightConnector1">
            <a:avLst/>
          </a:prstGeom>
          <a:noFill/>
          <a:ln w="38100" cap="flat" cmpd="sng" algn="ctr">
            <a:solidFill>
              <a:schemeClr val="accent2">
                <a:lumMod val="40000"/>
                <a:lumOff val="60000"/>
              </a:schemeClr>
            </a:solidFill>
            <a:prstDash val="sysDot"/>
            <a:miter lim="800000"/>
            <a:tailEnd type="triangle"/>
          </a:ln>
          <a:effectLst/>
        </p:spPr>
      </p:cxnSp>
      <p:sp>
        <p:nvSpPr>
          <p:cNvPr id="26" name="Dikdörtgen 25"/>
          <p:cNvSpPr/>
          <p:nvPr/>
        </p:nvSpPr>
        <p:spPr>
          <a:xfrm>
            <a:off x="7648575" y="1582738"/>
            <a:ext cx="925116" cy="641350"/>
          </a:xfrm>
          <a:prstGeom prst="rect">
            <a:avLst/>
          </a:prstGeom>
          <a:solidFill>
            <a:srgbClr val="ED7D31">
              <a:lumMod val="60000"/>
              <a:lumOff val="40000"/>
            </a:srgbClr>
          </a:solidFill>
          <a:ln w="12700" cap="flat" cmpd="sng" algn="ctr">
            <a:noFill/>
            <a:prstDash val="solid"/>
            <a:miter lim="800000"/>
          </a:ln>
          <a:effectLst/>
        </p:spPr>
        <p:txBody>
          <a:bodyPr anchor="ctr"/>
          <a:lstStyle/>
          <a:p>
            <a:pPr algn="ctr" fontAlgn="auto">
              <a:spcBef>
                <a:spcPts val="0"/>
              </a:spcBef>
              <a:spcAft>
                <a:spcPts val="0"/>
              </a:spcAft>
              <a:defRPr/>
            </a:pPr>
            <a:r>
              <a:rPr lang="tr-TR" sz="2000" kern="0" dirty="0">
                <a:solidFill>
                  <a:prstClr val="black"/>
                </a:solidFill>
                <a:latin typeface="Cambria" panose="02040503050406030204" pitchFamily="18" charset="0"/>
                <a:cs typeface="Arial"/>
              </a:rPr>
              <a:t>Diploma</a:t>
            </a:r>
            <a:endParaRPr lang="tr-TR" kern="0" dirty="0">
              <a:solidFill>
                <a:prstClr val="black"/>
              </a:solidFill>
              <a:latin typeface="Cambria" panose="02040503050406030204" pitchFamily="18" charset="0"/>
              <a:cs typeface="Arial"/>
            </a:endParaRPr>
          </a:p>
        </p:txBody>
      </p:sp>
      <p:sp>
        <p:nvSpPr>
          <p:cNvPr id="27" name="Dikdörtgen 26"/>
          <p:cNvSpPr/>
          <p:nvPr/>
        </p:nvSpPr>
        <p:spPr>
          <a:xfrm>
            <a:off x="2970610" y="4894263"/>
            <a:ext cx="858440" cy="641350"/>
          </a:xfrm>
          <a:prstGeom prst="rect">
            <a:avLst/>
          </a:prstGeom>
          <a:solidFill>
            <a:schemeClr val="accent6">
              <a:lumMod val="75000"/>
            </a:schemeClr>
          </a:solidFill>
          <a:ln w="12700" cap="flat" cmpd="sng" algn="ctr">
            <a:noFill/>
            <a:prstDash val="solid"/>
            <a:miter lim="800000"/>
          </a:ln>
          <a:effectLst/>
        </p:spPr>
        <p:txBody>
          <a:bodyPr anchor="ctr"/>
          <a:lstStyle/>
          <a:p>
            <a:pPr algn="ctr" fontAlgn="auto">
              <a:spcBef>
                <a:spcPts val="0"/>
              </a:spcBef>
              <a:spcAft>
                <a:spcPts val="0"/>
              </a:spcAft>
              <a:defRPr/>
            </a:pPr>
            <a:r>
              <a:rPr lang="tr-TR" sz="1400" kern="0" dirty="0">
                <a:solidFill>
                  <a:prstClr val="white"/>
                </a:solidFill>
                <a:latin typeface="Cambria" panose="02040503050406030204" pitchFamily="18" charset="0"/>
                <a:cs typeface="Arial"/>
              </a:rPr>
              <a:t>9. Sınıf</a:t>
            </a:r>
          </a:p>
          <a:p>
            <a:pPr algn="ctr" fontAlgn="auto">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cxnSp>
        <p:nvCxnSpPr>
          <p:cNvPr id="8205" name="Düz Ok Bağlayıcısı 27"/>
          <p:cNvCxnSpPr>
            <a:cxnSpLocks noChangeShapeType="1"/>
            <a:stCxn id="27" idx="3"/>
          </p:cNvCxnSpPr>
          <p:nvPr/>
        </p:nvCxnSpPr>
        <p:spPr bwMode="auto">
          <a:xfrm>
            <a:off x="3829051" y="5214938"/>
            <a:ext cx="335756" cy="11112"/>
          </a:xfrm>
          <a:prstGeom prst="straightConnector1">
            <a:avLst/>
          </a:prstGeom>
          <a:noFill/>
          <a:ln w="38100" algn="ctr">
            <a:solidFill>
              <a:srgbClr val="767171"/>
            </a:solidFill>
            <a:miter lim="800000"/>
            <a:headEnd/>
            <a:tailEnd type="triangle" w="med" len="med"/>
          </a:ln>
        </p:spPr>
      </p:cxnSp>
      <p:sp>
        <p:nvSpPr>
          <p:cNvPr id="29" name="Dikdörtgen 28"/>
          <p:cNvSpPr/>
          <p:nvPr/>
        </p:nvSpPr>
        <p:spPr>
          <a:xfrm>
            <a:off x="544116" y="4891088"/>
            <a:ext cx="2062163" cy="639762"/>
          </a:xfrm>
          <a:prstGeom prst="rect">
            <a:avLst/>
          </a:prstGeom>
          <a:solidFill>
            <a:srgbClr val="34C4D8"/>
          </a:solidFill>
          <a:ln w="12700" cap="flat" cmpd="sng" algn="ctr">
            <a:noFill/>
            <a:prstDash val="solid"/>
            <a:miter lim="800000"/>
          </a:ln>
          <a:effectLst/>
        </p:spPr>
        <p:txBody>
          <a:bodyPr anchor="ctr"/>
          <a:lstStyle/>
          <a:p>
            <a:pPr algn="ctr" fontAlgn="auto">
              <a:spcBef>
                <a:spcPts val="0"/>
              </a:spcBef>
              <a:spcAft>
                <a:spcPts val="0"/>
              </a:spcAft>
              <a:defRPr/>
            </a:pPr>
            <a:r>
              <a:rPr lang="tr-TR" sz="2000" kern="0" dirty="0">
                <a:solidFill>
                  <a:prstClr val="black"/>
                </a:solidFill>
                <a:latin typeface="Cambria" panose="02040503050406030204" pitchFamily="18" charset="0"/>
                <a:cs typeface="Arial"/>
              </a:rPr>
              <a:t>Mesleki Eğitim Merkezi</a:t>
            </a:r>
          </a:p>
        </p:txBody>
      </p:sp>
      <p:cxnSp>
        <p:nvCxnSpPr>
          <p:cNvPr id="30" name="Düz Ok Bağlayıcısı 29"/>
          <p:cNvCxnSpPr/>
          <p:nvPr/>
        </p:nvCxnSpPr>
        <p:spPr>
          <a:xfrm>
            <a:off x="7399735" y="5226050"/>
            <a:ext cx="291703" cy="0"/>
          </a:xfrm>
          <a:prstGeom prst="straightConnector1">
            <a:avLst/>
          </a:prstGeom>
          <a:noFill/>
          <a:ln w="38100" cap="flat" cmpd="sng" algn="ctr">
            <a:solidFill>
              <a:schemeClr val="accent6">
                <a:lumMod val="75000"/>
              </a:schemeClr>
            </a:solidFill>
            <a:prstDash val="sysDot"/>
            <a:miter lim="800000"/>
            <a:tailEnd type="triangle"/>
          </a:ln>
          <a:effectLst/>
        </p:spPr>
      </p:cxnSp>
      <p:sp>
        <p:nvSpPr>
          <p:cNvPr id="31" name="Dikdörtgen 30"/>
          <p:cNvSpPr/>
          <p:nvPr/>
        </p:nvSpPr>
        <p:spPr>
          <a:xfrm>
            <a:off x="7648575" y="2413000"/>
            <a:ext cx="925116" cy="641350"/>
          </a:xfrm>
          <a:prstGeom prst="rect">
            <a:avLst/>
          </a:prstGeom>
          <a:solidFill>
            <a:srgbClr val="3E76D2"/>
          </a:solidFill>
          <a:ln w="12700" cap="flat" cmpd="sng" algn="ctr">
            <a:noFill/>
            <a:prstDash val="solid"/>
            <a:miter lim="800000"/>
          </a:ln>
          <a:effectLst/>
        </p:spPr>
        <p:txBody>
          <a:bodyPr anchor="ctr"/>
          <a:lstStyle/>
          <a:p>
            <a:pPr algn="ctr" fontAlgn="auto">
              <a:spcBef>
                <a:spcPts val="0"/>
              </a:spcBef>
              <a:spcAft>
                <a:spcPts val="0"/>
              </a:spcAft>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cxnSp>
        <p:nvCxnSpPr>
          <p:cNvPr id="32" name="Düz Ok Bağlayıcısı 31"/>
          <p:cNvCxnSpPr/>
          <p:nvPr/>
        </p:nvCxnSpPr>
        <p:spPr>
          <a:xfrm>
            <a:off x="7365206" y="2736850"/>
            <a:ext cx="291704" cy="0"/>
          </a:xfrm>
          <a:prstGeom prst="straightConnector1">
            <a:avLst/>
          </a:prstGeom>
          <a:noFill/>
          <a:ln w="38100" cap="flat" cmpd="sng" algn="ctr">
            <a:solidFill>
              <a:schemeClr val="accent1">
                <a:lumMod val="75000"/>
              </a:schemeClr>
            </a:solidFill>
            <a:prstDash val="sysDot"/>
            <a:miter lim="800000"/>
            <a:tailEnd type="triangle"/>
          </a:ln>
          <a:effectLst/>
        </p:spPr>
      </p:cxnSp>
      <p:sp>
        <p:nvSpPr>
          <p:cNvPr id="33" name="Dikdörtgen 32"/>
          <p:cNvSpPr/>
          <p:nvPr/>
        </p:nvSpPr>
        <p:spPr>
          <a:xfrm>
            <a:off x="7724775" y="4860925"/>
            <a:ext cx="883444" cy="679450"/>
          </a:xfrm>
          <a:prstGeom prst="rect">
            <a:avLst/>
          </a:prstGeom>
          <a:solidFill>
            <a:schemeClr val="accent6">
              <a:lumMod val="75000"/>
            </a:schemeClr>
          </a:solidFill>
          <a:ln w="12700" cap="flat" cmpd="sng" algn="ctr">
            <a:noFill/>
            <a:prstDash val="solid"/>
            <a:miter lim="800000"/>
          </a:ln>
          <a:effectLst/>
        </p:spPr>
        <p:txBody>
          <a:bodyPr anchor="ctr"/>
          <a:lstStyle/>
          <a:p>
            <a:pPr algn="ctr" fontAlgn="auto">
              <a:spcBef>
                <a:spcPts val="0"/>
              </a:spcBef>
              <a:spcAft>
                <a:spcPts val="0"/>
              </a:spcAft>
              <a:defRPr/>
            </a:pPr>
            <a:r>
              <a:rPr lang="tr-TR" kern="0" dirty="0">
                <a:solidFill>
                  <a:prstClr val="white"/>
                </a:solidFill>
                <a:latin typeface="Cambria" panose="02040503050406030204" pitchFamily="18" charset="0"/>
                <a:cs typeface="Arial"/>
              </a:rPr>
              <a:t>Ustalık Belgesi</a:t>
            </a:r>
          </a:p>
        </p:txBody>
      </p:sp>
      <p:sp>
        <p:nvSpPr>
          <p:cNvPr id="35" name="Dikdörtgen 32"/>
          <p:cNvSpPr/>
          <p:nvPr/>
        </p:nvSpPr>
        <p:spPr>
          <a:xfrm>
            <a:off x="5372100" y="5892800"/>
            <a:ext cx="883444" cy="679450"/>
          </a:xfrm>
          <a:prstGeom prst="rect">
            <a:avLst/>
          </a:prstGeom>
          <a:solidFill>
            <a:schemeClr val="accent6">
              <a:lumMod val="75000"/>
            </a:schemeClr>
          </a:solidFill>
          <a:ln w="12700" cap="flat" cmpd="sng" algn="ctr">
            <a:noFill/>
            <a:prstDash val="solid"/>
            <a:miter lim="800000"/>
          </a:ln>
          <a:effectLst/>
        </p:spPr>
        <p:txBody>
          <a:bodyPr anchor="ctr"/>
          <a:lstStyle/>
          <a:p>
            <a:pPr algn="ctr" fontAlgn="auto">
              <a:spcBef>
                <a:spcPts val="0"/>
              </a:spcBef>
              <a:spcAft>
                <a:spcPts val="0"/>
              </a:spcAft>
              <a:defRPr/>
            </a:pPr>
            <a:r>
              <a:rPr lang="tr-TR" kern="0" dirty="0">
                <a:solidFill>
                  <a:prstClr val="white"/>
                </a:solidFill>
                <a:latin typeface="Cambria" panose="02040503050406030204" pitchFamily="18" charset="0"/>
                <a:cs typeface="Arial"/>
              </a:rPr>
              <a:t>Kalfalık Belgesi</a:t>
            </a:r>
          </a:p>
        </p:txBody>
      </p:sp>
      <p:cxnSp>
        <p:nvCxnSpPr>
          <p:cNvPr id="36" name="Düz Ok Bağlayıcısı 35"/>
          <p:cNvCxnSpPr/>
          <p:nvPr/>
        </p:nvCxnSpPr>
        <p:spPr>
          <a:xfrm>
            <a:off x="5813822" y="5554664"/>
            <a:ext cx="0" cy="338137"/>
          </a:xfrm>
          <a:prstGeom prst="straightConnector1">
            <a:avLst/>
          </a:prstGeom>
          <a:noFill/>
          <a:ln w="38100" cap="flat" cmpd="sng" algn="ctr">
            <a:solidFill>
              <a:schemeClr val="accent6">
                <a:lumMod val="75000"/>
              </a:schemeClr>
            </a:solidFill>
            <a:prstDash val="sysDot"/>
            <a:miter lim="800000"/>
            <a:tailEnd type="triangle"/>
          </a:ln>
          <a:effectLst/>
        </p:spPr>
      </p:cxn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effectLst/>
              </a:rPr>
              <a:t>Mustafa Kemal Mesleki ve Teknik Anadolu Lisesi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069506576"/>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gridCol w="4701208"/>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b="1" kern="1200" dirty="0" smtClean="0">
                          <a:solidFill>
                            <a:schemeClr val="tx1"/>
                          </a:solidFill>
                          <a:effectLst/>
                          <a:latin typeface="+mn-lt"/>
                          <a:ea typeface="+mn-ea"/>
                          <a:cs typeface="+mn-cs"/>
                        </a:rPr>
                        <a:t>YENİYALI MAH. OKUL SOKAK NO:14 PK:41780 KÖRFEZ/KOCAELİ</a:t>
                      </a:r>
                      <a:endParaRPr lang="tr-TR" dirty="0"/>
                    </a:p>
                  </a:txBody>
                  <a:tcPr/>
                </a:tc>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kern="1200" dirty="0" smtClean="0">
                          <a:solidFill>
                            <a:schemeClr val="tx1"/>
                          </a:solidFill>
                          <a:effectLst/>
                          <a:latin typeface="+mn-lt"/>
                          <a:ea typeface="+mn-ea"/>
                          <a:cs typeface="+mn-cs"/>
                        </a:rPr>
                        <a:t>2625274120</a:t>
                      </a:r>
                      <a:endParaRPr lang="tr-TR" dirty="0"/>
                    </a:p>
                  </a:txBody>
                  <a:tcPr/>
                </a:tc>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korfezmustafakemallisesi.meb.k12.tr</a:t>
                      </a:r>
                      <a:endParaRPr lang="tr-TR" dirty="0"/>
                    </a:p>
                  </a:txBody>
                  <a:tcPr/>
                </a:tc>
              </a:tr>
              <a:tr h="864096">
                <a:tc>
                  <a:txBody>
                    <a:bodyPr/>
                    <a:lstStyle/>
                    <a:p>
                      <a:pPr algn="l">
                        <a:lnSpc>
                          <a:spcPct val="115000"/>
                        </a:lnSpc>
                        <a:spcAft>
                          <a:spcPts val="0"/>
                        </a:spcAft>
                      </a:pPr>
                      <a:r>
                        <a:rPr lang="tr-TR" sz="2400" dirty="0" smtClean="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smtClean="0"/>
                        <a:t>KARMA</a:t>
                      </a:r>
                      <a:endParaRPr lang="tr-TR" dirty="0"/>
                    </a:p>
                  </a:txBody>
                  <a:tcPr/>
                </a:tc>
              </a:tr>
            </a:tbl>
          </a:graphicData>
        </a:graphic>
      </p:graphicFrame>
    </p:spTree>
    <p:extLst>
      <p:ext uri="{BB962C8B-B14F-4D97-AF65-F5344CB8AC3E}">
        <p14:creationId xmlns:p14="http://schemas.microsoft.com/office/powerpoint/2010/main" val="4820586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Mustafa Kemal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112668108"/>
              </p:ext>
            </p:extLst>
          </p:nvPr>
        </p:nvGraphicFramePr>
        <p:xfrm>
          <a:off x="1043608" y="2420888"/>
          <a:ext cx="7200800" cy="2160241"/>
        </p:xfrm>
        <a:graphic>
          <a:graphicData uri="http://schemas.openxmlformats.org/drawingml/2006/table">
            <a:tbl>
              <a:tblPr firstRow="1" firstCol="1" bandRow="1">
                <a:tableStyleId>{5C22544A-7EE6-4342-B048-85BDC9FD1C3A}</a:tableStyleId>
              </a:tblPr>
              <a:tblGrid>
                <a:gridCol w="325084"/>
                <a:gridCol w="1043068"/>
                <a:gridCol w="3096344"/>
                <a:gridCol w="2736304"/>
              </a:tblGrid>
              <a:tr h="1057217">
                <a:tc>
                  <a:txBody>
                    <a:bodyPr/>
                    <a:lstStyle/>
                    <a:p>
                      <a:pPr algn="ctr">
                        <a:lnSpc>
                          <a:spcPct val="115000"/>
                        </a:lnSpc>
                        <a:spcAft>
                          <a:spcPts val="0"/>
                        </a:spcAft>
                      </a:pPr>
                      <a:endParaRPr lang="tr-TR" sz="16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800">
                          <a:effectLst/>
                        </a:rPr>
                        <a:t>Program Türü</a:t>
                      </a:r>
                      <a:endParaRPr lang="tr-TR" sz="16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800" dirty="0">
                          <a:effectLst/>
                        </a:rPr>
                        <a:t>Alan</a:t>
                      </a:r>
                      <a:endParaRPr lang="tr-TR" sz="16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800">
                          <a:effectLst/>
                        </a:rPr>
                        <a:t>Dal</a:t>
                      </a:r>
                      <a:endParaRPr lang="tr-TR" sz="1600">
                        <a:effectLst/>
                        <a:latin typeface="Calibri"/>
                        <a:ea typeface="Calibri"/>
                        <a:cs typeface="Times New Roman"/>
                      </a:endParaRPr>
                    </a:p>
                  </a:txBody>
                  <a:tcPr marL="9525" marR="9525" marT="9525" marB="9525"/>
                </a:tc>
              </a:tr>
              <a:tr h="551512">
                <a:tc>
                  <a:txBody>
                    <a:bodyPr/>
                    <a:lstStyle/>
                    <a:p>
                      <a:pPr>
                        <a:lnSpc>
                          <a:spcPct val="115000"/>
                        </a:lnSpc>
                        <a:spcAft>
                          <a:spcPts val="0"/>
                        </a:spcAft>
                      </a:pPr>
                      <a:r>
                        <a:rPr lang="tr-TR" sz="1800">
                          <a:effectLst/>
                        </a:rPr>
                        <a:t>1</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AMP</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BÜRO YÖNETİMİ</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Hukuk Sekreterliği</a:t>
                      </a:r>
                      <a:endParaRPr lang="tr-TR" sz="1600">
                        <a:effectLst/>
                        <a:latin typeface="Calibri"/>
                        <a:ea typeface="Calibri"/>
                        <a:cs typeface="Times New Roman"/>
                      </a:endParaRPr>
                    </a:p>
                  </a:txBody>
                  <a:tcPr marL="9525" marR="9525" marT="9525" marB="9525"/>
                </a:tc>
              </a:tr>
              <a:tr h="551512">
                <a:tc>
                  <a:txBody>
                    <a:bodyPr/>
                    <a:lstStyle/>
                    <a:p>
                      <a:pPr>
                        <a:lnSpc>
                          <a:spcPct val="115000"/>
                        </a:lnSpc>
                        <a:spcAft>
                          <a:spcPts val="0"/>
                        </a:spcAft>
                      </a:pPr>
                      <a:r>
                        <a:rPr lang="tr-TR" sz="1800">
                          <a:effectLst/>
                        </a:rPr>
                        <a:t>2</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AMP</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MUHASEBE VE FİNANSMAN</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dirty="0">
                          <a:effectLst/>
                        </a:rPr>
                        <a:t>Bilgisayarlı Muhasebe</a:t>
                      </a:r>
                      <a:endParaRPr lang="tr-TR" sz="1600" dirty="0">
                        <a:effectLst/>
                        <a:latin typeface="Calibri"/>
                        <a:ea typeface="Calibri"/>
                        <a:cs typeface="Times New Roman"/>
                      </a:endParaRPr>
                    </a:p>
                  </a:txBody>
                  <a:tcPr marL="9525" marR="9525" marT="9525" marB="9525"/>
                </a:tc>
              </a:tr>
            </a:tbl>
          </a:graphicData>
        </a:graphic>
      </p:graphicFrame>
    </p:spTree>
    <p:extLst>
      <p:ext uri="{BB962C8B-B14F-4D97-AF65-F5344CB8AC3E}">
        <p14:creationId xmlns:p14="http://schemas.microsoft.com/office/powerpoint/2010/main" val="32872920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79"/>
          <a:stretch/>
        </p:blipFill>
        <p:spPr bwMode="auto">
          <a:xfrm>
            <a:off x="368710" y="1052736"/>
            <a:ext cx="8379754" cy="5040560"/>
          </a:xfrm>
          <a:prstGeom prst="rect">
            <a:avLst/>
          </a:prstGeom>
          <a:noFill/>
          <a:ln w="9525">
            <a:solidFill>
              <a:schemeClr val="tx1"/>
            </a:solidFill>
            <a:miter lim="800000"/>
            <a:headEnd/>
            <a:tailEnd/>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461268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p:cNvSpPr>
          <p:nvPr/>
        </p:nvSpPr>
        <p:spPr bwMode="auto">
          <a:xfrm>
            <a:off x="642910" y="642918"/>
            <a:ext cx="7802165" cy="458788"/>
          </a:xfrm>
          <a:prstGeom prst="rect">
            <a:avLst/>
          </a:prstGeom>
          <a:noFill/>
          <a:ln w="9525">
            <a:noFill/>
            <a:miter lim="800000"/>
            <a:headEnd/>
            <a:tailEnd/>
          </a:ln>
        </p:spPr>
        <p:txBody>
          <a:bodyPr/>
          <a:lstStyle/>
          <a:p>
            <a:pPr algn="ctr">
              <a:lnSpc>
                <a:spcPct val="90000"/>
              </a:lnSpc>
            </a:pPr>
            <a:r>
              <a:rPr lang="tr-TR" altLang="tr-TR" sz="2400" b="1" dirty="0">
                <a:solidFill>
                  <a:schemeClr val="accent3">
                    <a:lumMod val="60000"/>
                    <a:lumOff val="40000"/>
                  </a:schemeClr>
                </a:solidFill>
                <a:latin typeface="Cambria" pitchFamily="18" charset="0"/>
              </a:rPr>
              <a:t>İşletmelerde Mesleki Eğitimi ve Staj</a:t>
            </a:r>
          </a:p>
        </p:txBody>
      </p:sp>
      <p:sp>
        <p:nvSpPr>
          <p:cNvPr id="5" name="İçerik Yer Tutucusu 2"/>
          <p:cNvSpPr txBox="1">
            <a:spLocks/>
          </p:cNvSpPr>
          <p:nvPr/>
        </p:nvSpPr>
        <p:spPr bwMode="auto">
          <a:xfrm>
            <a:off x="357158" y="1214423"/>
            <a:ext cx="8409415" cy="3500454"/>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just">
              <a:lnSpc>
                <a:spcPct val="150000"/>
              </a:lnSpc>
              <a:defRPr/>
            </a:pPr>
            <a:r>
              <a:rPr lang="tr-TR" sz="2000" b="1" dirty="0" smtClean="0"/>
              <a:t>İşletmelerde </a:t>
            </a:r>
            <a:r>
              <a:rPr lang="tr-TR" sz="2000" b="1" dirty="0"/>
              <a:t>Mesleki </a:t>
            </a:r>
            <a:r>
              <a:rPr lang="tr-TR" sz="2000" b="1" dirty="0" smtClean="0"/>
              <a:t>Eğitim</a:t>
            </a:r>
            <a:r>
              <a:rPr lang="tr-TR" sz="1800" dirty="0" smtClean="0"/>
              <a:t>; </a:t>
            </a:r>
            <a:r>
              <a:rPr lang="tr-TR" sz="1800" dirty="0"/>
              <a:t>mesleki ve teknik eğitim okul ve kurumları öğrencilerinin beceri eğitimlerini işletmelerde, teorik eğitimlerini ise mesleki ve teknik eğitim okul ve kurumlarında veya işletme veya kurumlarca tesis edilen eğitim birimlerinde yaptıkları eğitim </a:t>
            </a:r>
            <a:r>
              <a:rPr lang="tr-TR" sz="1800" dirty="0" smtClean="0"/>
              <a:t>uygulamalarıdır.  </a:t>
            </a:r>
            <a:r>
              <a:rPr lang="tr-TR" sz="1800" b="1" dirty="0" smtClean="0"/>
              <a:t>Anadolu meslek programı öğrencilerinin 12. sınıfta 3 gün; mesleki eğitim merkezi programlarına kayıtlı öğrencilerinin ise 9.sınıftan itibaren 4 veya 5 gün </a:t>
            </a:r>
            <a:r>
              <a:rPr lang="tr-TR" sz="1800" b="1" dirty="0"/>
              <a:t>işletmede beceri eğitimi gördüğü </a:t>
            </a:r>
            <a:r>
              <a:rPr lang="tr-TR" sz="1800" b="1" dirty="0" smtClean="0"/>
              <a:t>bir uygulamadır.</a:t>
            </a:r>
          </a:p>
          <a:p>
            <a:pPr algn="just">
              <a:lnSpc>
                <a:spcPct val="150000"/>
              </a:lnSpc>
              <a:defRPr/>
            </a:pPr>
            <a:r>
              <a:rPr lang="tr-TR" sz="2000" b="1" dirty="0" smtClean="0"/>
              <a:t>Staj</a:t>
            </a:r>
            <a:r>
              <a:rPr lang="tr-TR" sz="1800" b="1" dirty="0" smtClean="0"/>
              <a:t> ise Anadolu teknik</a:t>
            </a:r>
            <a:r>
              <a:rPr lang="tr-TR" sz="1800" dirty="0" smtClean="0"/>
              <a:t> program öğrencilerinin mesleki bilgi, beceri, tutum ve davranışlarını geliştirmelerini, iş hayatına uyumlarını, gerçek üretim ve hizmet ortamında yetişmelerini ve okulda olmayan tesis, araç-gereci tanımalarını sağlamak amacıyla </a:t>
            </a:r>
            <a:r>
              <a:rPr lang="tr-TR" sz="1800" b="1" dirty="0" smtClean="0"/>
              <a:t>40 iş günü işletmelerde uygulama eğitimi gördüğü mesleki eğitimdir. </a:t>
            </a:r>
          </a:p>
          <a:p>
            <a:pPr marL="0" indent="0" algn="just">
              <a:lnSpc>
                <a:spcPct val="150000"/>
              </a:lnSpc>
              <a:buFontTx/>
              <a:buNone/>
              <a:defRPr/>
            </a:pPr>
            <a:endParaRPr lang="tr-TR" altLang="tr-TR" sz="1800" kern="0" dirty="0">
              <a:solidFill>
                <a:srgbClr val="000000"/>
              </a:solidFill>
              <a:cs typeface="Aria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p:cNvSpPr>
          <p:nvPr/>
        </p:nvSpPr>
        <p:spPr bwMode="auto">
          <a:xfrm>
            <a:off x="714348" y="571480"/>
            <a:ext cx="7802165" cy="458788"/>
          </a:xfrm>
          <a:prstGeom prst="rect">
            <a:avLst/>
          </a:prstGeom>
          <a:noFill/>
          <a:ln w="9525">
            <a:noFill/>
            <a:miter lim="800000"/>
            <a:headEnd/>
            <a:tailEnd/>
          </a:ln>
        </p:spPr>
        <p:txBody>
          <a:bodyPr/>
          <a:lstStyle/>
          <a:p>
            <a:pPr algn="ctr">
              <a:lnSpc>
                <a:spcPct val="90000"/>
              </a:lnSpc>
            </a:pPr>
            <a:r>
              <a:rPr lang="tr-TR" altLang="tr-TR" sz="2400" b="1" dirty="0">
                <a:solidFill>
                  <a:schemeClr val="accent3">
                    <a:lumMod val="60000"/>
                    <a:lumOff val="40000"/>
                  </a:schemeClr>
                </a:solidFill>
                <a:latin typeface="Cambria" pitchFamily="18" charset="0"/>
              </a:rPr>
              <a:t>Sigorta İşlemleri</a:t>
            </a:r>
          </a:p>
        </p:txBody>
      </p:sp>
      <p:sp>
        <p:nvSpPr>
          <p:cNvPr id="5" name="İçerik Yer Tutucusu 2"/>
          <p:cNvSpPr txBox="1">
            <a:spLocks/>
          </p:cNvSpPr>
          <p:nvPr/>
        </p:nvSpPr>
        <p:spPr bwMode="auto">
          <a:xfrm>
            <a:off x="428596" y="1214422"/>
            <a:ext cx="8399860" cy="3024188"/>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just">
              <a:lnSpc>
                <a:spcPct val="150000"/>
              </a:lnSpc>
              <a:defRPr/>
            </a:pPr>
            <a:r>
              <a:rPr lang="tr-TR" sz="2000" dirty="0" smtClean="0"/>
              <a:t>Öğrencilerimizin </a:t>
            </a:r>
            <a:r>
              <a:rPr lang="tr-TR" sz="2000" dirty="0"/>
              <a:t>güven içinde eğitimlerine devam etmesi ve oluşacak herhangi bir olumsuz durumda mağdur edilmemesi amacıyla </a:t>
            </a:r>
            <a:r>
              <a:rPr lang="tr-TR" sz="2000" dirty="0" smtClean="0"/>
              <a:t>Mesleki eğitim merkezi programlarında 9. sınıftan itibaren, Anadolu teknik  ve Anadolu meslek programlarında ise 10</a:t>
            </a:r>
            <a:r>
              <a:rPr lang="tr-TR" sz="2000" dirty="0"/>
              <a:t>, 11 ve 12. sınıfta </a:t>
            </a:r>
            <a:r>
              <a:rPr lang="tr-TR" sz="2000" b="1" dirty="0"/>
              <a:t>iş kazaları ve meslek hastalıklarına karşı sigortalanmıştır</a:t>
            </a:r>
            <a:r>
              <a:rPr lang="tr-TR" sz="2000" dirty="0"/>
              <a:t>.</a:t>
            </a:r>
          </a:p>
          <a:p>
            <a:pPr algn="just">
              <a:lnSpc>
                <a:spcPct val="150000"/>
              </a:lnSpc>
              <a:defRPr/>
            </a:pPr>
            <a:r>
              <a:rPr lang="tr-TR" altLang="tr-TR" sz="2000" kern="0" dirty="0" smtClean="0">
                <a:cs typeface="Arial"/>
              </a:rPr>
              <a:t>Sektörün </a:t>
            </a:r>
            <a:r>
              <a:rPr lang="tr-TR" altLang="tr-TR" sz="2000" kern="0" dirty="0">
                <a:cs typeface="Arial"/>
              </a:rPr>
              <a:t>arzuladığı nitelikli iş gücünü yetiştirmek ve sektörün mali yükünü azaltmak amacıyla, işveren tarafından çıraklara ve meslek lisesi </a:t>
            </a:r>
            <a:r>
              <a:rPr lang="tr-TR" altLang="tr-TR" sz="2000" kern="0" dirty="0" smtClean="0">
                <a:cs typeface="Arial"/>
              </a:rPr>
              <a:t>öğrencilerine asgari ücretin en az % 30’u tutarında ücret ödenmektedir. Örneğin, 2018 yılı asgari ücreti için öğrenciye ödenen en az ücret 435 TL olarak hesaplanmıştır</a:t>
            </a:r>
            <a:r>
              <a:rPr lang="tr-TR" altLang="tr-TR" sz="1800" kern="0" dirty="0" smtClean="0">
                <a:solidFill>
                  <a:srgbClr val="000000"/>
                </a:solidFill>
                <a:cs typeface="Arial"/>
              </a:rPr>
              <a:t>.</a:t>
            </a:r>
            <a:endParaRPr lang="tr-TR" altLang="tr-TR" sz="1800" kern="0" dirty="0">
              <a:solidFill>
                <a:srgbClr val="000000"/>
              </a:solidFill>
              <a:cs typeface="Aria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solidFill>
                  <a:schemeClr val="accent3">
                    <a:lumMod val="60000"/>
                    <a:lumOff val="40000"/>
                  </a:schemeClr>
                </a:solidFill>
                <a:latin typeface="Century Gothic" pitchFamily="34" charset="0"/>
              </a:rPr>
              <a:t>Neden Mesleki ve Teknik Eğitim Okullar?</a:t>
            </a:r>
            <a:endParaRPr lang="tr-TR" sz="3200" b="1" dirty="0">
              <a:solidFill>
                <a:schemeClr val="accent3">
                  <a:lumMod val="60000"/>
                  <a:lumOff val="40000"/>
                </a:schemeClr>
              </a:solidFill>
              <a:latin typeface="Century Gothic" pitchFamily="34" charset="0"/>
            </a:endParaRPr>
          </a:p>
        </p:txBody>
      </p:sp>
      <p:pic>
        <p:nvPicPr>
          <p:cNvPr id="4" name="9 Resim" descr="05123310_diploma_meslek_lisesi.jpg"/>
          <p:cNvPicPr>
            <a:picLocks noGrp="1" noChangeAspect="1"/>
          </p:cNvPicPr>
          <p:nvPr>
            <p:ph sz="half" idx="1"/>
          </p:nvPr>
        </p:nvPicPr>
        <p:blipFill>
          <a:blip r:embed="rId2" cstate="print"/>
          <a:stretch>
            <a:fillRect/>
          </a:stretch>
        </p:blipFill>
        <p:spPr>
          <a:xfrm>
            <a:off x="4643438" y="1285860"/>
            <a:ext cx="3786214" cy="2583122"/>
          </a:xfrm>
          <a:prstGeom prst="rect">
            <a:avLst/>
          </a:prstGeom>
        </p:spPr>
      </p:pic>
      <p:sp>
        <p:nvSpPr>
          <p:cNvPr id="7" name="6 İçerik Yer Tutucusu"/>
          <p:cNvSpPr>
            <a:spLocks noGrp="1"/>
          </p:cNvSpPr>
          <p:nvPr>
            <p:ph sz="half" idx="2"/>
          </p:nvPr>
        </p:nvSpPr>
        <p:spPr>
          <a:xfrm>
            <a:off x="500034" y="1785926"/>
            <a:ext cx="4038600" cy="4500594"/>
          </a:xfrm>
        </p:spPr>
        <p:txBody>
          <a:bodyPr/>
          <a:lstStyle/>
          <a:p>
            <a:r>
              <a:rPr lang="tr-TR" sz="2800" dirty="0" smtClean="0">
                <a:latin typeface="Times New Roman" panose="02020603050405020304" pitchFamily="18" charset="0"/>
                <a:cs typeface="Times New Roman" panose="02020603050405020304" pitchFamily="18" charset="0"/>
              </a:rPr>
              <a:t>Öğrenciler liseyi bitirdiklerinde eğitim gördükleri alan ve dalda hem diploma hem de işyeri açma belgesine sahip olup «teknisyen» unvanı kazanırlar. </a:t>
            </a:r>
          </a:p>
          <a:p>
            <a:endParaRPr lang="tr-TR" dirty="0"/>
          </a:p>
        </p:txBody>
      </p:sp>
      <p:pic>
        <p:nvPicPr>
          <p:cNvPr id="5" name="4 Resim" descr="işyeri.jpg"/>
          <p:cNvPicPr>
            <a:picLocks noChangeAspect="1"/>
          </p:cNvPicPr>
          <p:nvPr/>
        </p:nvPicPr>
        <p:blipFill>
          <a:blip r:embed="rId3" cstate="print"/>
          <a:stretch>
            <a:fillRect/>
          </a:stretch>
        </p:blipFill>
        <p:spPr>
          <a:xfrm>
            <a:off x="4643438" y="3714752"/>
            <a:ext cx="3786214" cy="2592288"/>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p:cNvSpPr>
          <p:nvPr/>
        </p:nvSpPr>
        <p:spPr bwMode="auto">
          <a:xfrm>
            <a:off x="785786" y="642918"/>
            <a:ext cx="7802165" cy="458787"/>
          </a:xfrm>
          <a:prstGeom prst="rect">
            <a:avLst/>
          </a:prstGeom>
          <a:noFill/>
          <a:ln w="9525">
            <a:noFill/>
            <a:miter lim="800000"/>
            <a:headEnd/>
            <a:tailEnd/>
          </a:ln>
        </p:spPr>
        <p:txBody>
          <a:bodyPr/>
          <a:lstStyle/>
          <a:p>
            <a:pPr algn="ctr">
              <a:lnSpc>
                <a:spcPct val="90000"/>
              </a:lnSpc>
            </a:pPr>
            <a:r>
              <a:rPr lang="tr-TR" altLang="tr-TR" sz="3200" b="1" dirty="0">
                <a:solidFill>
                  <a:schemeClr val="accent3">
                    <a:lumMod val="60000"/>
                    <a:lumOff val="40000"/>
                  </a:schemeClr>
                </a:solidFill>
                <a:latin typeface="Cambria" pitchFamily="18" charset="0"/>
              </a:rPr>
              <a:t>Mezunlara Verilen Haklar</a:t>
            </a:r>
          </a:p>
        </p:txBody>
      </p:sp>
      <p:sp>
        <p:nvSpPr>
          <p:cNvPr id="5" name="İçerik Yer Tutucusu 2"/>
          <p:cNvSpPr txBox="1">
            <a:spLocks/>
          </p:cNvSpPr>
          <p:nvPr/>
        </p:nvSpPr>
        <p:spPr bwMode="auto">
          <a:xfrm>
            <a:off x="357158" y="1428736"/>
            <a:ext cx="8399860" cy="3024187"/>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just">
              <a:lnSpc>
                <a:spcPct val="150000"/>
              </a:lnSpc>
              <a:defRPr/>
            </a:pPr>
            <a:r>
              <a:rPr lang="tr-TR" sz="1800" dirty="0"/>
              <a:t>B</a:t>
            </a:r>
            <a:r>
              <a:rPr lang="tr-TR" sz="1800" dirty="0" smtClean="0"/>
              <a:t>ütün </a:t>
            </a:r>
            <a:r>
              <a:rPr lang="tr-TR" sz="1800" dirty="0"/>
              <a:t>mesleki ve teknik eğitim mezunlarına </a:t>
            </a:r>
            <a:r>
              <a:rPr lang="tr-TR" sz="1800" b="1" dirty="0"/>
              <a:t>teknisyen</a:t>
            </a:r>
            <a:r>
              <a:rPr lang="tr-TR" sz="1800" dirty="0"/>
              <a:t> unvanı </a:t>
            </a:r>
            <a:r>
              <a:rPr lang="tr-TR" sz="1800" dirty="0" smtClean="0"/>
              <a:t>verilmektedir. </a:t>
            </a:r>
          </a:p>
          <a:p>
            <a:pPr algn="just">
              <a:lnSpc>
                <a:spcPct val="150000"/>
              </a:lnSpc>
              <a:defRPr/>
            </a:pPr>
            <a:r>
              <a:rPr lang="tr-TR" sz="1800" dirty="0" smtClean="0"/>
              <a:t>Mesleki </a:t>
            </a:r>
            <a:r>
              <a:rPr lang="tr-TR" sz="1800" dirty="0"/>
              <a:t>ve teknik ortaöğretimden </a:t>
            </a:r>
            <a:r>
              <a:rPr lang="tr-TR" sz="1800" dirty="0" smtClean="0"/>
              <a:t>meslek </a:t>
            </a:r>
            <a:r>
              <a:rPr lang="tr-TR" sz="1800" dirty="0"/>
              <a:t>yüksek okullarına </a:t>
            </a:r>
            <a:r>
              <a:rPr lang="tr-TR" sz="1800" dirty="0" smtClean="0"/>
              <a:t>geçişte </a:t>
            </a:r>
            <a:r>
              <a:rPr lang="tr-TR" sz="1800" dirty="0"/>
              <a:t>sınav sonucuna göre alanında eğitim yapmak isteyen mezunlara </a:t>
            </a:r>
            <a:r>
              <a:rPr lang="tr-TR" sz="1800" b="1" dirty="0" smtClean="0"/>
              <a:t>ek </a:t>
            </a:r>
            <a:r>
              <a:rPr lang="tr-TR" sz="1800" b="1" dirty="0"/>
              <a:t>puan </a:t>
            </a:r>
            <a:r>
              <a:rPr lang="tr-TR" sz="1800" dirty="0" smtClean="0"/>
              <a:t>verilmektedir. </a:t>
            </a:r>
            <a:r>
              <a:rPr lang="tr-TR" altLang="tr-TR" sz="1800" kern="0" dirty="0">
                <a:cs typeface="Arial"/>
              </a:rPr>
              <a:t>Mezun olduktan sonra öğrenim görülen meslek alanlarına göre ek puan verilen yükseköğretim programları için </a:t>
            </a:r>
            <a:r>
              <a:rPr lang="tr-TR" altLang="tr-TR" sz="1800" kern="0" dirty="0">
                <a:cs typeface="Arial"/>
                <a:hlinkClick r:id="rId3"/>
              </a:rPr>
              <a:t>https://yokatlas.yok.gov.tr/</a:t>
            </a:r>
            <a:r>
              <a:rPr lang="tr-TR" altLang="tr-TR" sz="1800" kern="0" dirty="0">
                <a:cs typeface="Arial"/>
              </a:rPr>
              <a:t> adresini ziyaret </a:t>
            </a:r>
            <a:r>
              <a:rPr lang="tr-TR" altLang="tr-TR" sz="1800" kern="0" dirty="0" smtClean="0">
                <a:cs typeface="Arial"/>
              </a:rPr>
              <a:t>edebilirsiniz.</a:t>
            </a:r>
            <a:endParaRPr lang="tr-TR" sz="1800" dirty="0" smtClean="0"/>
          </a:p>
          <a:p>
            <a:pPr algn="just">
              <a:lnSpc>
                <a:spcPct val="150000"/>
              </a:lnSpc>
              <a:defRPr/>
            </a:pPr>
            <a:r>
              <a:rPr lang="tr-TR" altLang="tr-TR" sz="1800" dirty="0" smtClean="0"/>
              <a:t>KOSGEB </a:t>
            </a:r>
            <a:r>
              <a:rPr lang="tr-TR" altLang="tr-TR" sz="1800" dirty="0"/>
              <a:t>ile yapılan protokol kapsamında </a:t>
            </a:r>
            <a:r>
              <a:rPr lang="tr-TR" sz="1800" dirty="0"/>
              <a:t>kendi iş yerini açan </a:t>
            </a:r>
            <a:r>
              <a:rPr lang="tr-TR" altLang="tr-TR" sz="1800" dirty="0"/>
              <a:t> </a:t>
            </a:r>
            <a:r>
              <a:rPr lang="tr-TR" sz="1800" dirty="0"/>
              <a:t>mesleki eğitim mezunlarına KOSGEB tarafından </a:t>
            </a:r>
            <a:r>
              <a:rPr lang="tr-TR" sz="1800" b="1" dirty="0"/>
              <a:t>50 bin TL hibe </a:t>
            </a:r>
            <a:r>
              <a:rPr lang="tr-TR" sz="1800" dirty="0"/>
              <a:t>ve </a:t>
            </a:r>
            <a:r>
              <a:rPr lang="tr-TR" sz="1800" b="1" dirty="0"/>
              <a:t>100 bin TL faizsiz kredi </a:t>
            </a:r>
            <a:r>
              <a:rPr lang="tr-TR" sz="1800" dirty="0" smtClean="0"/>
              <a:t>verilmektedir.</a:t>
            </a:r>
            <a:endParaRPr lang="tr-TR" altLang="tr-TR" sz="1800" dirty="0"/>
          </a:p>
          <a:p>
            <a:pPr algn="just">
              <a:lnSpc>
                <a:spcPct val="150000"/>
              </a:lnSpc>
              <a:defRPr/>
            </a:pPr>
            <a:endParaRPr lang="tr-TR" sz="1800" dirty="0"/>
          </a:p>
          <a:p>
            <a:pPr algn="just">
              <a:lnSpc>
                <a:spcPct val="150000"/>
              </a:lnSpc>
              <a:defRPr/>
            </a:pPr>
            <a:endParaRPr lang="tr-TR" altLang="tr-TR" sz="1800" kern="0" dirty="0">
              <a:solidFill>
                <a:srgbClr val="000000"/>
              </a:solidFill>
              <a:cs typeface="Arial"/>
            </a:endParaRPr>
          </a:p>
          <a:p>
            <a:pPr>
              <a:lnSpc>
                <a:spcPct val="150000"/>
              </a:lnSpc>
              <a:defRPr/>
            </a:pPr>
            <a:endParaRPr lang="tr-TR" altLang="tr-TR" sz="2000" kern="0" dirty="0" smtClean="0">
              <a:solidFill>
                <a:srgbClr val="000000"/>
              </a:solidFill>
              <a:cs typeface="Arial"/>
            </a:endParaRPr>
          </a:p>
        </p:txBody>
      </p:sp>
      <p:pic>
        <p:nvPicPr>
          <p:cNvPr id="32772" name="Resim 5"/>
          <p:cNvPicPr>
            <a:picLocks noChangeAspect="1"/>
          </p:cNvPicPr>
          <p:nvPr/>
        </p:nvPicPr>
        <p:blipFill>
          <a:blip r:embed="rId4"/>
          <a:srcRect/>
          <a:stretch>
            <a:fillRect/>
          </a:stretch>
        </p:blipFill>
        <p:spPr bwMode="auto">
          <a:xfrm>
            <a:off x="6786578" y="5122863"/>
            <a:ext cx="1963341" cy="1735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539552" y="1268760"/>
            <a:ext cx="7344816" cy="4680520"/>
          </a:xfrm>
          <a:solidFill>
            <a:schemeClr val="bg2">
              <a:lumMod val="75000"/>
            </a:schemeClr>
          </a:solidFill>
          <a:ln>
            <a:solidFill>
              <a:schemeClr val="accent2">
                <a:lumMod val="50000"/>
              </a:schemeClr>
            </a:solidFill>
          </a:ln>
          <a:effectLst>
            <a:innerShdw blurRad="63500" dist="50800" dir="8100000">
              <a:prstClr val="black">
                <a:alpha val="50000"/>
              </a:prstClr>
            </a:innerShdw>
          </a:effectLst>
        </p:spPr>
        <p:style>
          <a:lnRef idx="0">
            <a:scrgbClr r="0" g="0" b="0"/>
          </a:lnRef>
          <a:fillRef idx="1003">
            <a:schemeClr val="dk2"/>
          </a:fillRef>
          <a:effectRef idx="0">
            <a:scrgbClr r="0" g="0" b="0"/>
          </a:effectRef>
          <a:fontRef idx="major"/>
        </p:style>
        <p:txBody>
          <a:bodyPr>
            <a:noAutofit/>
          </a:bodyPr>
          <a:lstStyle/>
          <a:p>
            <a:r>
              <a:rPr lang="tr-TR" sz="3200" dirty="0" smtClean="0"/>
              <a:t>Her Meslek Bir Altın Bileziktir</a:t>
            </a:r>
          </a:p>
          <a:p>
            <a:endParaRPr lang="tr-TR" sz="3200" dirty="0" smtClean="0"/>
          </a:p>
          <a:p>
            <a:r>
              <a:rPr lang="tr-TR" sz="4800" dirty="0" smtClean="0"/>
              <a:t>SAHİP OLACAĞINIZ </a:t>
            </a:r>
            <a:r>
              <a:rPr lang="tr-TR" sz="4800" b="1" dirty="0" smtClean="0"/>
              <a:t>MESLEK</a:t>
            </a:r>
            <a:r>
              <a:rPr lang="tr-TR" sz="4800" dirty="0" smtClean="0"/>
              <a:t> İLE, </a:t>
            </a:r>
            <a:r>
              <a:rPr lang="tr-TR" sz="4800" b="1" dirty="0" smtClean="0"/>
              <a:t>HAYATA</a:t>
            </a:r>
          </a:p>
          <a:p>
            <a:r>
              <a:rPr lang="tr-TR" sz="4800" dirty="0" smtClean="0"/>
              <a:t>DAHA </a:t>
            </a:r>
            <a:r>
              <a:rPr lang="tr-TR" sz="4800" b="1" dirty="0" smtClean="0"/>
              <a:t>GÜVENLE</a:t>
            </a:r>
            <a:r>
              <a:rPr lang="tr-TR" sz="4800" dirty="0" smtClean="0"/>
              <a:t> BAKACAKSINIZ</a:t>
            </a:r>
          </a:p>
          <a:p>
            <a:endParaRPr lang="tr-TR" sz="3200"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1049" y="1275258"/>
            <a:ext cx="1224136"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txBox="1">
            <a:spLocks/>
          </p:cNvSpPr>
          <p:nvPr/>
        </p:nvSpPr>
        <p:spPr bwMode="auto">
          <a:xfrm>
            <a:off x="1914525" y="1149351"/>
            <a:ext cx="5073254" cy="881063"/>
          </a:xfrm>
          <a:prstGeom prst="rect">
            <a:avLst/>
          </a:prstGeom>
          <a:noFill/>
          <a:ln w="9525">
            <a:noFill/>
            <a:miter lim="800000"/>
            <a:headEnd/>
            <a:tailEnd/>
          </a:ln>
        </p:spPr>
        <p:txBody>
          <a:bodyPr anchor="ctr"/>
          <a:lstStyle/>
          <a:p>
            <a:pPr algn="ctr">
              <a:lnSpc>
                <a:spcPct val="90000"/>
              </a:lnSpc>
            </a:pPr>
            <a:r>
              <a:rPr lang="tr-TR" altLang="tr-TR" sz="2400" b="1">
                <a:solidFill>
                  <a:schemeClr val="accent2"/>
                </a:solidFill>
                <a:latin typeface="Cambria" pitchFamily="18" charset="0"/>
              </a:rPr>
              <a:t>Mesleki ve Teknik Eğitim Yerleşim Süreci</a:t>
            </a:r>
          </a:p>
        </p:txBody>
      </p:sp>
      <p:sp>
        <p:nvSpPr>
          <p:cNvPr id="9219" name="İçerik Yer Tutucusu 2"/>
          <p:cNvSpPr txBox="1">
            <a:spLocks/>
          </p:cNvSpPr>
          <p:nvPr/>
        </p:nvSpPr>
        <p:spPr bwMode="auto">
          <a:xfrm>
            <a:off x="202407" y="1760538"/>
            <a:ext cx="4408885" cy="4292600"/>
          </a:xfrm>
          <a:prstGeom prst="rect">
            <a:avLst/>
          </a:prstGeom>
          <a:noFill/>
          <a:ln w="9525">
            <a:noFill/>
            <a:miter lim="800000"/>
            <a:headEnd/>
            <a:tailEnd/>
          </a:ln>
        </p:spPr>
        <p:txBody>
          <a:bodyPr anchor="ctr"/>
          <a:lstStyle/>
          <a:p>
            <a:pPr lvl="2">
              <a:lnSpc>
                <a:spcPct val="90000"/>
              </a:lnSpc>
              <a:buFont typeface="Arial" charset="0"/>
              <a:buNone/>
            </a:pPr>
            <a:endParaRPr lang="tr-TR" altLang="tr-TR" sz="2400">
              <a:solidFill>
                <a:srgbClr val="000000"/>
              </a:solidFill>
              <a:latin typeface="Cambria" pitchFamily="18" charset="0"/>
            </a:endParaRPr>
          </a:p>
        </p:txBody>
      </p:sp>
      <p:graphicFrame>
        <p:nvGraphicFramePr>
          <p:cNvPr id="9217" name="Diyagram 9216"/>
          <p:cNvGraphicFramePr/>
          <p:nvPr/>
        </p:nvGraphicFramePr>
        <p:xfrm>
          <a:off x="1563291" y="1296365"/>
          <a:ext cx="6096000" cy="5271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docProps/app.xml><?xml version="1.0" encoding="utf-8"?>
<Properties xmlns="http://schemas.openxmlformats.org/officeDocument/2006/extended-properties" xmlns:vt="http://schemas.openxmlformats.org/officeDocument/2006/docPropsVTypes">
  <Template/>
  <TotalTime>765</TotalTime>
  <Words>4009</Words>
  <Application>Microsoft Office PowerPoint</Application>
  <PresentationFormat>Ekran Gösterisi (4:3)</PresentationFormat>
  <Paragraphs>1544</Paragraphs>
  <Slides>87</Slides>
  <Notes>15</Notes>
  <HiddenSlides>0</HiddenSlides>
  <MMClips>0</MMClips>
  <ScaleCrop>false</ScaleCrop>
  <HeadingPairs>
    <vt:vector size="4" baseType="variant">
      <vt:variant>
        <vt:lpstr>Tema</vt:lpstr>
      </vt:variant>
      <vt:variant>
        <vt:i4>1</vt:i4>
      </vt:variant>
      <vt:variant>
        <vt:lpstr>Slayt Başlıkları</vt:lpstr>
      </vt:variant>
      <vt:variant>
        <vt:i4>87</vt:i4>
      </vt:variant>
    </vt:vector>
  </HeadingPairs>
  <TitlesOfParts>
    <vt:vector size="88" baseType="lpstr">
      <vt:lpstr>Canlı</vt:lpstr>
      <vt:lpstr>MESLEKİ VE TEKNİK ORTAÖĞRETİM SİSTEMİ </vt:lpstr>
      <vt:lpstr>MESLEĞE İLK ADIM; LİSE TERCİHİ</vt:lpstr>
      <vt:lpstr> Siz Kendinizi Tanımalısınız!  </vt:lpstr>
      <vt:lpstr>    8. Sınıf Sonrası  Lise Eğitimine Yönelirken;   </vt:lpstr>
      <vt:lpstr>Lise Seçimi</vt:lpstr>
      <vt:lpstr>Meslek Seçiminin Önemi</vt:lpstr>
      <vt:lpstr>PowerPoint Sunusu</vt:lpstr>
      <vt:lpstr>PowerPoint Sunusu</vt:lpstr>
      <vt:lpstr>PowerPoint Sunusu</vt:lpstr>
      <vt:lpstr>PowerPoint Sunusu</vt:lpstr>
      <vt:lpstr>PowerPoint Sunusu</vt:lpstr>
      <vt:lpstr>İZMİT İLÇESİNDE BULUNAN MESLEKİ VE TEKNİK EĞİTİM VEREN OKULLAR</vt:lpstr>
      <vt:lpstr>AKÇAKOCA MESLEKİ VE TEKNİK ANADOLU LİSESİ </vt:lpstr>
      <vt:lpstr>AKÇAKOCA MESLEKİ VE TEKNİK ANADOLU LİSESİ </vt:lpstr>
      <vt:lpstr>BAŞÖĞRETMEN MESLEKİ VE TEKNİK ANADOLU LİSESİ </vt:lpstr>
      <vt:lpstr>BAŞÖĞRETMEN MESLEKİ VE TEKNİK ANADOLU LİSESİ</vt:lpstr>
      <vt:lpstr>İZMİT MESLEKİ VE TEKNİK ANADOLU LİSESİ</vt:lpstr>
      <vt:lpstr>İZMİT MESLEKİ VE TEKNİK ANADOLU LİSESİ</vt:lpstr>
      <vt:lpstr>PowerPoint Sunusu</vt:lpstr>
      <vt:lpstr>SABANCI MESLEKİ VE TEKNİK ANADOLU LİSESİ </vt:lpstr>
      <vt:lpstr>SABANCI MESLEKİ VE TEKNİK ANADOLU LİSESİ</vt:lpstr>
      <vt:lpstr>YAHYA KAPTAN MESLEKİ VE TEKNİK ANADOLU LİSESİ </vt:lpstr>
      <vt:lpstr>YAHYA KAPTAN MESLEKİ VE TEKNİK ANADOLU LİSESİ </vt:lpstr>
      <vt:lpstr>YILDIRIM MESLEKİ VE TEKNİK ANADOLU LİSESİ </vt:lpstr>
      <vt:lpstr>PowerPoint Sunusu</vt:lpstr>
      <vt:lpstr>ATATÜRK MESLEKİ VE TEKNİK ANADOLU LİSESİ </vt:lpstr>
      <vt:lpstr>ATATÜRK MESLEKİ VE TEKNİK ANADOLU LİSESİ</vt:lpstr>
      <vt:lpstr>ATATÜRK MESLEKİ VE TEKNİK ANADOLU LİSESİ</vt:lpstr>
      <vt:lpstr>KANUNİ  MESLEKİ VE TEKNİK ANADOLU LİSESİ </vt:lpstr>
      <vt:lpstr>PowerPoint Sunusu</vt:lpstr>
      <vt:lpstr>ŞEHİT ÖĞRETMEN ERGİN KOMUT   MESLEKİ VE TEKNİK ANADOLU LİSESİ </vt:lpstr>
      <vt:lpstr>PowerPoint Sunusu</vt:lpstr>
      <vt:lpstr> YAVUZ MESLEKİ VE TEKNİK ANADOLU LİSESİ </vt:lpstr>
      <vt:lpstr>YAVUZ MESLEKİ VE TEKNİK ANADOLU LİSESİ</vt:lpstr>
      <vt:lpstr>YAVUZ MESLEKİ VE TEKNİK ANADOLU LİSESİ</vt:lpstr>
      <vt:lpstr>ZÜBEYDE HANIM MESLEKİ VE TEKNİK ANADOLU LİSESİ </vt:lpstr>
      <vt:lpstr>ZÜBEYDE HANIM MESLEKİ VE TEKNİK ANADOLU LİSESİ</vt:lpstr>
      <vt:lpstr>İZMİT MESLEKİ EĞİTİM MERKEZİ </vt:lpstr>
      <vt:lpstr>KÖRFEZ MESLEKİ EĞİTİM MERKEZİ</vt:lpstr>
      <vt:lpstr>PowerPoint Sunusu</vt:lpstr>
      <vt:lpstr>PowerPoint Sunusu</vt:lpstr>
      <vt:lpstr>PowerPoint Sunusu</vt:lpstr>
      <vt:lpstr>DERİNCE İLÇESİNDE BULUNAN MESLEKİ VE TEKNİK EĞİTİM VEREN OKULLAR</vt:lpstr>
      <vt:lpstr>Çınarlı Mesleki ve Teknik Anadolu Lisesi</vt:lpstr>
      <vt:lpstr>Çınarlı Mesleki ve Teknik Anadolu Lisesi</vt:lpstr>
      <vt:lpstr>Seka Çocuk Dostları Mesleki ve Teknik Anadolu Lisesi</vt:lpstr>
      <vt:lpstr>Seka Çocuk Dostları Mesleki ve Teknik Anadolu Lisesi</vt:lpstr>
      <vt:lpstr>Derince Mesleki ve Teknik Anadolu Lisesi</vt:lpstr>
      <vt:lpstr>Derince Mesleki ve Teknik Anadolu Lisesi</vt:lpstr>
      <vt:lpstr>Zehra-Emine Öçgüder Mesleki ve Teknik Anadolu Lisesi</vt:lpstr>
      <vt:lpstr>Zehra-Emine Öçgüder Mesleki ve Teknik Anadolu Lisesi</vt:lpstr>
      <vt:lpstr>KANDIRA İLÇESİNDE BULUNAN MESLEKİ VE TEKNİK EĞİTİM VEREN OKULLAR</vt:lpstr>
      <vt:lpstr>Kandıra Mesleki ve Teknik Anadolu Lisesi</vt:lpstr>
      <vt:lpstr>Kandıra Mesleki ve Teknik Anadolu Lisesi</vt:lpstr>
      <vt:lpstr>Şehit Yavuz Sonat Güzel Mesleki ve Teknik Anadolu Lisesi</vt:lpstr>
      <vt:lpstr>Şehit Yavuz Sonat Güzel Mesleki ve Teknik Anadolu Lisesi</vt:lpstr>
      <vt:lpstr>KARTEPE İLÇESİNDE BULUNAN MESLEKİ VE TEKNİK EĞİTİM VEREN OKULLAR</vt:lpstr>
      <vt:lpstr>Fevziye Tezcan Mesleki ve Teknik Anadolu Lisesi</vt:lpstr>
      <vt:lpstr>Fevziye Tezcan Mesleki ve Teknik Anadolu Lisesi</vt:lpstr>
      <vt:lpstr>Kartepe Mesleki ve Teknik Anadolu Lisesi</vt:lpstr>
      <vt:lpstr>Kartepe Mesleki ve Teknik Anadolu Lisesi</vt:lpstr>
      <vt:lpstr>Kocaeli Hayrettin Gürsoy Spor Lisesi</vt:lpstr>
      <vt:lpstr>Kamer Öncel Mesleki ve Teknik Anadolu Lisesi</vt:lpstr>
      <vt:lpstr>Kamer Öncel Mesleki ve Teknik Anadolu Lisesi</vt:lpstr>
      <vt:lpstr>Yıldız Entegre Mesleki ve Teknik Anadolu Lisesi</vt:lpstr>
      <vt:lpstr>Yıldız Entegre Mesleki ve Teknik Anadolu Lisesi</vt:lpstr>
      <vt:lpstr>KÖRFEZ İLÇESİNDE BULUNAN MESLEKİ VE TEKNİK EĞİTİM VEREN OKULLAR</vt:lpstr>
      <vt:lpstr>Çamlıtepe Mesleki ve Teknik Anadolu Lisesi</vt:lpstr>
      <vt:lpstr>Çamlıtepe Mesleki ve Teknik Anadolu Lisesi</vt:lpstr>
      <vt:lpstr>Hereke Nuh Çimento Mesleki ve Teknik Anadolu Lisesi</vt:lpstr>
      <vt:lpstr>Hereke Nuh Çimento Mesleki ve Teknik Anadolu Lisesi</vt:lpstr>
      <vt:lpstr>Milangaz Hacer Demirören Mesleki ve Teknik Anadolu Lisesi</vt:lpstr>
      <vt:lpstr>Milangaz Hacer Demirören Mesleki ve Teknik Anadolu Lisesi</vt:lpstr>
      <vt:lpstr>Hereke Mesleki ve Teknik Anadolu Lisesi</vt:lpstr>
      <vt:lpstr>Hereke Mesleki ve Teknik Anadolu Lisesi</vt:lpstr>
      <vt:lpstr>Körfez Mesleki ve Teknik Anadolu Lisesi</vt:lpstr>
      <vt:lpstr>Körfez Mesleki ve Teknik Anadolu Lisesi</vt:lpstr>
      <vt:lpstr>Mevlana Mesleki ve Teknik Anadolu Lisesi</vt:lpstr>
      <vt:lpstr>Mevlana Mesleki ve Teknik Anadolu Lisesi</vt:lpstr>
      <vt:lpstr>Mustafa Kemal Mesleki ve Teknik Anadolu Lisesi</vt:lpstr>
      <vt:lpstr>Mustafa Kemal Mesleki ve Teknik Anadolu Lisesi</vt:lpstr>
      <vt:lpstr>PowerPoint Sunusu</vt:lpstr>
      <vt:lpstr>PowerPoint Sunusu</vt:lpstr>
      <vt:lpstr>PowerPoint Sunusu</vt:lpstr>
      <vt:lpstr>Neden Mesleki ve Teknik Eğitim Okullar?</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Mesleki ve teknik eğitim</dc:title>
  <dc:creator>ram</dc:creator>
  <cp:lastModifiedBy>oem</cp:lastModifiedBy>
  <cp:revision>61</cp:revision>
  <dcterms:created xsi:type="dcterms:W3CDTF">2019-01-02T12:29:59Z</dcterms:created>
  <dcterms:modified xsi:type="dcterms:W3CDTF">2019-02-25T12:30:02Z</dcterms:modified>
</cp:coreProperties>
</file>